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65"/>
  </p:notesMasterIdLst>
  <p:handoutMasterIdLst>
    <p:handoutMasterId r:id="rId66"/>
  </p:handoutMasterIdLst>
  <p:sldIdLst>
    <p:sldId id="256" r:id="rId2"/>
    <p:sldId id="387" r:id="rId3"/>
    <p:sldId id="386" r:id="rId4"/>
    <p:sldId id="388" r:id="rId5"/>
    <p:sldId id="362" r:id="rId6"/>
    <p:sldId id="378" r:id="rId7"/>
    <p:sldId id="371" r:id="rId8"/>
    <p:sldId id="434" r:id="rId9"/>
    <p:sldId id="436" r:id="rId10"/>
    <p:sldId id="372" r:id="rId11"/>
    <p:sldId id="438" r:id="rId12"/>
    <p:sldId id="439" r:id="rId13"/>
    <p:sldId id="440" r:id="rId14"/>
    <p:sldId id="441" r:id="rId15"/>
    <p:sldId id="442" r:id="rId16"/>
    <p:sldId id="396" r:id="rId17"/>
    <p:sldId id="382" r:id="rId18"/>
    <p:sldId id="443" r:id="rId19"/>
    <p:sldId id="377" r:id="rId20"/>
    <p:sldId id="391" r:id="rId21"/>
    <p:sldId id="432" r:id="rId22"/>
    <p:sldId id="326" r:id="rId23"/>
    <p:sldId id="431" r:id="rId24"/>
    <p:sldId id="392" r:id="rId25"/>
    <p:sldId id="398" r:id="rId26"/>
    <p:sldId id="444" r:id="rId27"/>
    <p:sldId id="453" r:id="rId28"/>
    <p:sldId id="400" r:id="rId29"/>
    <p:sldId id="401" r:id="rId30"/>
    <p:sldId id="402" r:id="rId31"/>
    <p:sldId id="403" r:id="rId32"/>
    <p:sldId id="361" r:id="rId33"/>
    <p:sldId id="338" r:id="rId34"/>
    <p:sldId id="346" r:id="rId35"/>
    <p:sldId id="340" r:id="rId36"/>
    <p:sldId id="353" r:id="rId37"/>
    <p:sldId id="363" r:id="rId38"/>
    <p:sldId id="341" r:id="rId39"/>
    <p:sldId id="342" r:id="rId40"/>
    <p:sldId id="357" r:id="rId41"/>
    <p:sldId id="356" r:id="rId42"/>
    <p:sldId id="358" r:id="rId43"/>
    <p:sldId id="364" r:id="rId44"/>
    <p:sldId id="365" r:id="rId45"/>
    <p:sldId id="366" r:id="rId46"/>
    <p:sldId id="367" r:id="rId47"/>
    <p:sldId id="368" r:id="rId48"/>
    <p:sldId id="369" r:id="rId49"/>
    <p:sldId id="390" r:id="rId50"/>
    <p:sldId id="445" r:id="rId51"/>
    <p:sldId id="383" r:id="rId52"/>
    <p:sldId id="384" r:id="rId53"/>
    <p:sldId id="370" r:id="rId54"/>
    <p:sldId id="406" r:id="rId55"/>
    <p:sldId id="405" r:id="rId56"/>
    <p:sldId id="446" r:id="rId57"/>
    <p:sldId id="447" r:id="rId58"/>
    <p:sldId id="455" r:id="rId59"/>
    <p:sldId id="448" r:id="rId60"/>
    <p:sldId id="449" r:id="rId61"/>
    <p:sldId id="450" r:id="rId62"/>
    <p:sldId id="451" r:id="rId63"/>
    <p:sldId id="380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34"/>
    <a:srgbClr val="0020FA"/>
    <a:srgbClr val="2EEFF0"/>
    <a:srgbClr val="4BD386"/>
    <a:srgbClr val="AFF0CD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230" autoAdjust="0"/>
    <p:restoredTop sz="95781" autoAdjust="0"/>
  </p:normalViewPr>
  <p:slideViewPr>
    <p:cSldViewPr>
      <p:cViewPr varScale="1">
        <p:scale>
          <a:sx n="112" d="100"/>
          <a:sy n="112" d="100"/>
        </p:scale>
        <p:origin x="6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YUrqdUyEpI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5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27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2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6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73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1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5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64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56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6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43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=0.067</m:t>
                    </m:r>
                  </m:oMath>
                </a14:m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200" b="0" i="0" u="none" strike="noStrike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Calibri" panose="020F0502020204030204" pitchFamily="34" charset="0"/>
                  </a:rPr>
                  <a:t>𝑝=0.067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53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can a method that described an exact math problem can be inaccurate? We need to know how to deal with such introduced errors.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7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Ariane-5-explosion</a:t>
            </a:r>
            <a:r>
              <a:rPr lang="en-US" dirty="0"/>
              <a:t>: Self-destruction</a:t>
            </a:r>
            <a:r>
              <a:rPr lang="en-US" baseline="0" dirty="0"/>
              <a:t> was caused by a data type conversion and therefore incorrect representation of real numbers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95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76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0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92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73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5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7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Brownian motion: model the little particles and</a:t>
            </a:r>
            <a:r>
              <a:rPr lang="en-US" baseline="0" dirty="0"/>
              <a:t> their collisions, and we can model the motion of the large particle as random, and the particles bump in x and y in an uniform way.</a:t>
            </a:r>
          </a:p>
          <a:p>
            <a:r>
              <a:rPr lang="en-US" baseline="0" dirty="0"/>
              <a:t>10 thousands random things that bump into each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88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with approximate notation. Double</a:t>
            </a:r>
            <a:r>
              <a:rPr lang="en-US" baseline="0" dirty="0"/>
              <a:t> the problem size, the time to solve a matrix-matrix multiplication grows by a factor of 8. </a:t>
            </a:r>
          </a:p>
          <a:p>
            <a:endParaRPr lang="en-US" baseline="0" dirty="0"/>
          </a:p>
          <a:p>
            <a:r>
              <a:rPr lang="en-US" baseline="0" dirty="0"/>
              <a:t>Students don’t get the same time. Even after running twice for the same computer, the time is not the same. The result depends on the state of the system and </a:t>
            </a:r>
          </a:p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0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32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21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64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755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8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39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62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90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41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6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5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6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7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310819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/>
          <p:nvPr/>
        </p:nvSpPr>
        <p:spPr>
          <a:xfrm>
            <a:off x="753431" y="1575375"/>
            <a:ext cx="7089075" cy="34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03E57-E3FE-0231-4B2D-E1818753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EE68-3B10-A270-D77F-92F518195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819" y="1392798"/>
            <a:ext cx="7372840" cy="44001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408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357.github.io/textbook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illinois.edu/research/areas/computers-and-education" TargetMode="External"/><Relationship Id="rId5" Type="http://schemas.openxmlformats.org/officeDocument/2006/relationships/hyperlink" Target="mailto:mfsilva@illinois.edu" TargetMode="External"/><Relationship Id="rId4" Type="http://schemas.openxmlformats.org/officeDocument/2006/relationships/hyperlink" Target="https://mfsilva.web.illinois.edu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irielearn.com/abou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12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hyperlink" Target="https://en.wikipedia.org/wiki/Ariane_5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://cs357-stu-01.cs.illinois.edu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357/pages/syllabu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357 – Numerical Methods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3971BD-BEFD-2B4E-4889-8FCBFC9BFFE8}"/>
              </a:ext>
            </a:extLst>
          </p:cNvPr>
          <p:cNvSpPr txBox="1">
            <a:spLocks/>
          </p:cNvSpPr>
          <p:nvPr/>
        </p:nvSpPr>
        <p:spPr>
          <a:xfrm>
            <a:off x="304800" y="3276600"/>
            <a:ext cx="8686800" cy="2899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0"/>
              </a:spcBef>
            </a:pPr>
            <a:r>
              <a:rPr lang="en-US" sz="3600" dirty="0"/>
              <a:t>We will </a:t>
            </a:r>
            <a:r>
              <a:rPr lang="en-US" sz="3600" b="1" dirty="0"/>
              <a:t>not</a:t>
            </a:r>
            <a:r>
              <a:rPr lang="en-US" sz="3600" dirty="0"/>
              <a:t> use the Zoom chat for questions</a:t>
            </a:r>
          </a:p>
          <a:p>
            <a:pPr algn="l">
              <a:spcBef>
                <a:spcPts val="2000"/>
              </a:spcBef>
            </a:pPr>
            <a:r>
              <a:rPr lang="en-US" sz="3600" dirty="0"/>
              <a:t>Instead, all questions should be posted on </a:t>
            </a:r>
            <a:r>
              <a:rPr lang="en-US" sz="3600" b="1" dirty="0"/>
              <a:t>Discord</a:t>
            </a:r>
          </a:p>
          <a:p>
            <a:pPr algn="l">
              <a:spcBef>
                <a:spcPts val="2000"/>
              </a:spcBef>
            </a:pPr>
            <a:r>
              <a:rPr lang="en-US" sz="3600" dirty="0"/>
              <a:t>Course staff will be answering                      the questions in real-time during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BAC7B-03E0-C71B-1953-D72F32D4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57" y="4648200"/>
            <a:ext cx="2124243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1906F-6842-BE96-3987-72F667048625}"/>
              </a:ext>
            </a:extLst>
          </p:cNvPr>
          <p:cNvSpPr txBox="1"/>
          <p:nvPr/>
        </p:nvSpPr>
        <p:spPr>
          <a:xfrm>
            <a:off x="4184374" y="6235958"/>
            <a:ext cx="243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Join Discord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05DCECC-5AFA-8DA8-2906-66578E9F1D95}"/>
              </a:ext>
            </a:extLst>
          </p:cNvPr>
          <p:cNvSpPr/>
          <p:nvPr/>
        </p:nvSpPr>
        <p:spPr>
          <a:xfrm>
            <a:off x="6051274" y="6318379"/>
            <a:ext cx="457200" cy="3583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6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723900" y="4028255"/>
            <a:ext cx="78486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(Pre-)Lecture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Demo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Group Activity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5883A-96C8-D36C-4DB7-5603962C3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43"/>
          <a:stretch/>
        </p:blipFill>
        <p:spPr>
          <a:xfrm>
            <a:off x="1295400" y="1481409"/>
            <a:ext cx="6096000" cy="2247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Assessments (all in PrairieLearn)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BE320-4A01-0B10-C383-9DE3D5F89EE2}"/>
              </a:ext>
            </a:extLst>
          </p:cNvPr>
          <p:cNvSpPr txBox="1"/>
          <p:nvPr/>
        </p:nvSpPr>
        <p:spPr>
          <a:xfrm>
            <a:off x="4401553" y="4028255"/>
            <a:ext cx="457200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Homework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Machine Problem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Practice 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B80E-0D7C-483E-8DC0-C6E8E8B61CFC}"/>
              </a:ext>
            </a:extLst>
          </p:cNvPr>
          <p:cNvSpPr txBox="1"/>
          <p:nvPr/>
        </p:nvSpPr>
        <p:spPr>
          <a:xfrm>
            <a:off x="858253" y="5876343"/>
            <a:ext cx="7086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Let us know if you are not familiar with PrairieLearn and/or PrairieTest. We can give you a demo during office hours.</a:t>
            </a:r>
          </a:p>
        </p:txBody>
      </p:sp>
    </p:spTree>
    <p:extLst>
      <p:ext uri="{BB962C8B-B14F-4D97-AF65-F5344CB8AC3E}">
        <p14:creationId xmlns:p14="http://schemas.microsoft.com/office/powerpoint/2010/main" val="117829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Pre-Lectures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FBEF9-AE54-29E4-3B70-5ED8301E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1284"/>
            <a:ext cx="6187820" cy="3324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Videos + short check-point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 to read </a:t>
            </a:r>
            <a:r>
              <a:rPr lang="en-US" sz="2600" dirty="0">
                <a:hlinkClick r:id="rId4"/>
              </a:rPr>
              <a:t>online textbook</a:t>
            </a:r>
            <a:r>
              <a:rPr lang="en-US" sz="2600" dirty="0"/>
              <a:t> and/or slides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4 lowest scores will be dropped (4% of final grade)</a:t>
            </a:r>
          </a:p>
        </p:txBody>
      </p:sp>
    </p:spTree>
    <p:extLst>
      <p:ext uri="{BB962C8B-B14F-4D97-AF65-F5344CB8AC3E}">
        <p14:creationId xmlns:p14="http://schemas.microsoft.com/office/powerpoint/2010/main" val="58919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6-15 questions (MC, checkbox, fill-in-the-blank, coding)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2 lowest scores will be dropped (25% of final grade)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A9FB9-6283-849E-75CC-E7AA8A3DF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4" y="1447800"/>
            <a:ext cx="7772400" cy="30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7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Group Activity (Tuesdays)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228600" y="1676400"/>
            <a:ext cx="8763000" cy="433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Completed on Tuesdays, open from 11am - 10pm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Required class attendance for students in Section N (but can still complete the GA until 10pm)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Section M students can complete the GA anytime on Tuesday, from any location. However support is only provided during class time via Discord.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Mini-introduction (5-10 min): section M students can join on Zoom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lowest score will be dropped (11% of final grade)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More about GAs next class</a:t>
            </a:r>
          </a:p>
        </p:txBody>
      </p:sp>
    </p:spTree>
    <p:extLst>
      <p:ext uri="{BB962C8B-B14F-4D97-AF65-F5344CB8AC3E}">
        <p14:creationId xmlns:p14="http://schemas.microsoft.com/office/powerpoint/2010/main" val="172669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Study Hall (Thursdays)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1676400"/>
            <a:ext cx="85344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Optional attendance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More examples and review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Canceled 6 times during the semester (to compensate for quiz scheduling)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2676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Machine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609600" y="51711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Longer coding problems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Scaffolded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Appear 5 times in the semester, no drops (10% of final grade)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178F7-49D6-E83E-760B-DC9345159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7772400" cy="37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5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DA0AD-6751-E050-896A-4C2F36AD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8" y="5739692"/>
            <a:ext cx="8153400" cy="11062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Quizzes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CC508-C771-CA5C-0947-5F0652F094DC}"/>
              </a:ext>
            </a:extLst>
          </p:cNvPr>
          <p:cNvSpPr txBox="1"/>
          <p:nvPr/>
        </p:nvSpPr>
        <p:spPr>
          <a:xfrm>
            <a:off x="445168" y="1229074"/>
            <a:ext cx="853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6 quizzes; lowest score is dropped (35% of final grade)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8-12 non-coding questions + 2-3 coding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50-min quizzes all at CBTF (check schedule on course website)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DRES students should provide letter to CBTF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will use </a:t>
            </a:r>
            <a:r>
              <a:rPr lang="en-US" sz="2400" dirty="0" err="1"/>
              <a:t>PrairieTest</a:t>
            </a:r>
            <a:r>
              <a:rPr lang="en-US" sz="2400" dirty="0"/>
              <a:t> to make quiz reservations.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MAKE  YOUR RESERVATION AS SOON AS SLOTS OPEN! We will not provide special overrides because you were not able to find a slot that works for you.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Practice Quizzes – generated mostly from the same set of questions that will generate the actual quizzes</a:t>
            </a:r>
          </a:p>
        </p:txBody>
      </p:sp>
    </p:spTree>
    <p:extLst>
      <p:ext uri="{BB962C8B-B14F-4D97-AF65-F5344CB8AC3E}">
        <p14:creationId xmlns:p14="http://schemas.microsoft.com/office/powerpoint/2010/main" val="78742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6E332-84E5-48EC-208F-372A12C6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0" y="276820"/>
            <a:ext cx="7772400" cy="4925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32E1E-11AF-B7DB-98F2-ED418705F7BF}"/>
              </a:ext>
            </a:extLst>
          </p:cNvPr>
          <p:cNvSpPr txBox="1"/>
          <p:nvPr/>
        </p:nvSpPr>
        <p:spPr>
          <a:xfrm>
            <a:off x="6248400" y="130076"/>
            <a:ext cx="275918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general lectures and HWs will open at 8am Tuesdays and Thursdays.</a:t>
            </a:r>
          </a:p>
          <a:p>
            <a:endParaRPr lang="en-US" dirty="0"/>
          </a:p>
          <a:p>
            <a:r>
              <a:rPr lang="en-US" dirty="0"/>
              <a:t>Usually, Demos will open with the corresponding lectures (sometimes they will appear after the GA)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F064CE-5BB7-A50F-704B-B0B5E21D25ED}"/>
              </a:ext>
            </a:extLst>
          </p:cNvPr>
          <p:cNvSpPr/>
          <p:nvPr/>
        </p:nvSpPr>
        <p:spPr>
          <a:xfrm>
            <a:off x="1932972" y="1446835"/>
            <a:ext cx="1632031" cy="1782502"/>
          </a:xfrm>
          <a:custGeom>
            <a:avLst/>
            <a:gdLst>
              <a:gd name="connsiteX0" fmla="*/ 1632031 w 1632031"/>
              <a:gd name="connsiteY0" fmla="*/ 1782502 h 1782502"/>
              <a:gd name="connsiteX1" fmla="*/ 1319514 w 1632031"/>
              <a:gd name="connsiteY1" fmla="*/ 1354238 h 1782502"/>
              <a:gd name="connsiteX2" fmla="*/ 1446836 w 1632031"/>
              <a:gd name="connsiteY2" fmla="*/ 613459 h 1782502"/>
              <a:gd name="connsiteX3" fmla="*/ 1180618 w 1632031"/>
              <a:gd name="connsiteY3" fmla="*/ 150471 h 1782502"/>
              <a:gd name="connsiteX4" fmla="*/ 0 w 1632031"/>
              <a:gd name="connsiteY4" fmla="*/ 0 h 178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031" h="1782502">
                <a:moveTo>
                  <a:pt x="1632031" y="1782502"/>
                </a:moveTo>
                <a:cubicBezTo>
                  <a:pt x="1491205" y="1665790"/>
                  <a:pt x="1350380" y="1549078"/>
                  <a:pt x="1319514" y="1354238"/>
                </a:cubicBezTo>
                <a:cubicBezTo>
                  <a:pt x="1288648" y="1159398"/>
                  <a:pt x="1469985" y="814087"/>
                  <a:pt x="1446836" y="613459"/>
                </a:cubicBezTo>
                <a:cubicBezTo>
                  <a:pt x="1423687" y="412831"/>
                  <a:pt x="1421757" y="252714"/>
                  <a:pt x="1180618" y="150471"/>
                </a:cubicBezTo>
                <a:cubicBezTo>
                  <a:pt x="939479" y="48228"/>
                  <a:pt x="469739" y="24114"/>
                  <a:pt x="0" y="0"/>
                </a:cubicBezTo>
              </a:path>
            </a:pathLst>
          </a:custGeom>
          <a:noFill/>
          <a:ln>
            <a:solidFill>
              <a:srgbClr val="007434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4FAFE8A-02E1-6322-E9A9-4AFA457D2111}"/>
              </a:ext>
            </a:extLst>
          </p:cNvPr>
          <p:cNvSpPr/>
          <p:nvPr/>
        </p:nvSpPr>
        <p:spPr>
          <a:xfrm>
            <a:off x="2013995" y="2037144"/>
            <a:ext cx="1585732" cy="1539433"/>
          </a:xfrm>
          <a:custGeom>
            <a:avLst/>
            <a:gdLst>
              <a:gd name="connsiteX0" fmla="*/ 1585732 w 1585732"/>
              <a:gd name="connsiteY0" fmla="*/ 1539433 h 1539433"/>
              <a:gd name="connsiteX1" fmla="*/ 983848 w 1585732"/>
              <a:gd name="connsiteY1" fmla="*/ 1145894 h 1539433"/>
              <a:gd name="connsiteX2" fmla="*/ 671332 w 1585732"/>
              <a:gd name="connsiteY2" fmla="*/ 324091 h 1539433"/>
              <a:gd name="connsiteX3" fmla="*/ 439838 w 1585732"/>
              <a:gd name="connsiteY3" fmla="*/ 69448 h 1539433"/>
              <a:gd name="connsiteX4" fmla="*/ 0 w 1585732"/>
              <a:gd name="connsiteY4" fmla="*/ 0 h 153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732" h="1539433">
                <a:moveTo>
                  <a:pt x="1585732" y="1539433"/>
                </a:moveTo>
                <a:cubicBezTo>
                  <a:pt x="1360990" y="1443942"/>
                  <a:pt x="1136248" y="1348451"/>
                  <a:pt x="983848" y="1145894"/>
                </a:cubicBezTo>
                <a:cubicBezTo>
                  <a:pt x="831448" y="943337"/>
                  <a:pt x="762000" y="503499"/>
                  <a:pt x="671332" y="324091"/>
                </a:cubicBezTo>
                <a:cubicBezTo>
                  <a:pt x="580664" y="144683"/>
                  <a:pt x="551726" y="123463"/>
                  <a:pt x="439838" y="69448"/>
                </a:cubicBezTo>
                <a:cubicBezTo>
                  <a:pt x="327950" y="15433"/>
                  <a:pt x="163975" y="7716"/>
                  <a:pt x="0" y="0"/>
                </a:cubicBezTo>
              </a:path>
            </a:pathLst>
          </a:custGeom>
          <a:noFill/>
          <a:ln>
            <a:solidFill>
              <a:srgbClr val="0020FA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F4161-58AA-92CB-0925-B842E0AC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26" y="2823392"/>
            <a:ext cx="4417678" cy="3067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6CE3D9-7CE2-B37D-8D57-79AD6C893071}"/>
              </a:ext>
            </a:extLst>
          </p:cNvPr>
          <p:cNvSpPr txBox="1"/>
          <p:nvPr/>
        </p:nvSpPr>
        <p:spPr>
          <a:xfrm>
            <a:off x="6553200" y="3886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be the GA next Tuesday!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9417C6-47F5-FB1C-5BA0-C3D332360839}"/>
              </a:ext>
            </a:extLst>
          </p:cNvPr>
          <p:cNvSpPr/>
          <p:nvPr/>
        </p:nvSpPr>
        <p:spPr>
          <a:xfrm>
            <a:off x="609600" y="685800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49A88-5C21-D9ED-8D24-D82E5043C2E8}"/>
              </a:ext>
            </a:extLst>
          </p:cNvPr>
          <p:cNvSpPr/>
          <p:nvPr/>
        </p:nvSpPr>
        <p:spPr>
          <a:xfrm>
            <a:off x="4419600" y="685800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1603C-93E9-E111-6714-2AA3AEAA67E1}"/>
              </a:ext>
            </a:extLst>
          </p:cNvPr>
          <p:cNvSpPr/>
          <p:nvPr/>
        </p:nvSpPr>
        <p:spPr>
          <a:xfrm>
            <a:off x="664469" y="3191237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4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275978" y="172938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Deadlines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BE9526-FC20-4B36-711E-E693F7A4DCA3}"/>
              </a:ext>
            </a:extLst>
          </p:cNvPr>
          <p:cNvCxnSpPr/>
          <p:nvPr/>
        </p:nvCxnSpPr>
        <p:spPr>
          <a:xfrm>
            <a:off x="275978" y="4727719"/>
            <a:ext cx="8458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F4E0B2-5058-33B2-2B8D-00A4B737AA3F}"/>
              </a:ext>
            </a:extLst>
          </p:cNvPr>
          <p:cNvSpPr txBox="1"/>
          <p:nvPr/>
        </p:nvSpPr>
        <p:spPr>
          <a:xfrm>
            <a:off x="6835150" y="5524995"/>
            <a:ext cx="1080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Quiz 2 period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AFA2F-84B5-6176-71CA-2C56DDECB68F}"/>
              </a:ext>
            </a:extLst>
          </p:cNvPr>
          <p:cNvSpPr txBox="1"/>
          <p:nvPr/>
        </p:nvSpPr>
        <p:spPr>
          <a:xfrm rot="16200000">
            <a:off x="-254244" y="1367492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10BBE1-9C3D-CD3A-DEF6-D95AB1469222}"/>
              </a:ext>
            </a:extLst>
          </p:cNvPr>
          <p:cNvCxnSpPr/>
          <p:nvPr/>
        </p:nvCxnSpPr>
        <p:spPr>
          <a:xfrm>
            <a:off x="311649" y="236220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99853B-F1CE-FCFE-840A-03AD098A0ED0}"/>
              </a:ext>
            </a:extLst>
          </p:cNvPr>
          <p:cNvSpPr txBox="1"/>
          <p:nvPr/>
        </p:nvSpPr>
        <p:spPr>
          <a:xfrm rot="16200000">
            <a:off x="751260" y="1369452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57FF50-208C-8537-A4C4-E7FC5B425F91}"/>
              </a:ext>
            </a:extLst>
          </p:cNvPr>
          <p:cNvCxnSpPr/>
          <p:nvPr/>
        </p:nvCxnSpPr>
        <p:spPr>
          <a:xfrm>
            <a:off x="1400507" y="236416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C8CE60-320C-BC4B-0C48-2FB7DCC93790}"/>
              </a:ext>
            </a:extLst>
          </p:cNvPr>
          <p:cNvSpPr txBox="1"/>
          <p:nvPr/>
        </p:nvSpPr>
        <p:spPr>
          <a:xfrm rot="16200000">
            <a:off x="1975609" y="131742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D25CFF-10D9-D1EF-007E-096B01755C2B}"/>
              </a:ext>
            </a:extLst>
          </p:cNvPr>
          <p:cNvCxnSpPr/>
          <p:nvPr/>
        </p:nvCxnSpPr>
        <p:spPr>
          <a:xfrm>
            <a:off x="2541502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B71AFE-4783-5E1F-8525-1DA50EAAB01E}"/>
              </a:ext>
            </a:extLst>
          </p:cNvPr>
          <p:cNvSpPr txBox="1"/>
          <p:nvPr/>
        </p:nvSpPr>
        <p:spPr>
          <a:xfrm rot="16200000">
            <a:off x="2981113" y="131938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E97CE8-4682-269E-54A8-11AFA5964C80}"/>
              </a:ext>
            </a:extLst>
          </p:cNvPr>
          <p:cNvCxnSpPr/>
          <p:nvPr/>
        </p:nvCxnSpPr>
        <p:spPr>
          <a:xfrm>
            <a:off x="3630360" y="231409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EAFFA7-C5EC-06D0-D858-A50738172955}"/>
              </a:ext>
            </a:extLst>
          </p:cNvPr>
          <p:cNvSpPr txBox="1"/>
          <p:nvPr/>
        </p:nvSpPr>
        <p:spPr>
          <a:xfrm rot="16200000">
            <a:off x="4185407" y="1327449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0993A-30AA-4A9E-B912-9C103D2837AC}"/>
              </a:ext>
            </a:extLst>
          </p:cNvPr>
          <p:cNvCxnSpPr/>
          <p:nvPr/>
        </p:nvCxnSpPr>
        <p:spPr>
          <a:xfrm>
            <a:off x="4751300" y="232215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742CD40-6809-5CE3-6C2D-B9727FE8A06B}"/>
              </a:ext>
            </a:extLst>
          </p:cNvPr>
          <p:cNvSpPr txBox="1"/>
          <p:nvPr/>
        </p:nvSpPr>
        <p:spPr>
          <a:xfrm rot="16200000">
            <a:off x="5190911" y="1329409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CC6BF2-37C7-4ADB-D445-2CBC02E44B04}"/>
              </a:ext>
            </a:extLst>
          </p:cNvPr>
          <p:cNvCxnSpPr/>
          <p:nvPr/>
        </p:nvCxnSpPr>
        <p:spPr>
          <a:xfrm>
            <a:off x="5840158" y="232411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5CA500-4E95-3010-7F60-D6577CF97A8D}"/>
              </a:ext>
            </a:extLst>
          </p:cNvPr>
          <p:cNvSpPr txBox="1"/>
          <p:nvPr/>
        </p:nvSpPr>
        <p:spPr>
          <a:xfrm rot="16200000">
            <a:off x="6252395" y="131546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BBEF57-0CDA-5AAC-830A-975E17F1E014}"/>
              </a:ext>
            </a:extLst>
          </p:cNvPr>
          <p:cNvCxnSpPr/>
          <p:nvPr/>
        </p:nvCxnSpPr>
        <p:spPr>
          <a:xfrm>
            <a:off x="6818288" y="231017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D27FCC-4EC7-2756-5495-F60EB77E58B1}"/>
              </a:ext>
            </a:extLst>
          </p:cNvPr>
          <p:cNvSpPr txBox="1"/>
          <p:nvPr/>
        </p:nvSpPr>
        <p:spPr>
          <a:xfrm rot="16200000">
            <a:off x="7257899" y="131742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2581B5-BBCC-4BD6-346C-E1428A08E1BA}"/>
              </a:ext>
            </a:extLst>
          </p:cNvPr>
          <p:cNvCxnSpPr/>
          <p:nvPr/>
        </p:nvCxnSpPr>
        <p:spPr>
          <a:xfrm>
            <a:off x="7907146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C8181E1-4469-16BA-55AC-E24D364ABE95}"/>
              </a:ext>
            </a:extLst>
          </p:cNvPr>
          <p:cNvSpPr/>
          <p:nvPr/>
        </p:nvSpPr>
        <p:spPr>
          <a:xfrm>
            <a:off x="6835150" y="2399371"/>
            <a:ext cx="1055133" cy="4150509"/>
          </a:xfrm>
          <a:prstGeom prst="rect">
            <a:avLst/>
          </a:prstGeom>
          <a:solidFill>
            <a:schemeClr val="accent6">
              <a:lumMod val="20000"/>
              <a:lumOff val="80000"/>
              <a:alpha val="5190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F08613-A36C-CDBC-BEB2-859C1E127C36}"/>
              </a:ext>
            </a:extLst>
          </p:cNvPr>
          <p:cNvSpPr/>
          <p:nvPr/>
        </p:nvSpPr>
        <p:spPr>
          <a:xfrm>
            <a:off x="326872" y="23622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C52DA-CF5A-370E-EB7D-BA01B17D3FA2}"/>
              </a:ext>
            </a:extLst>
          </p:cNvPr>
          <p:cNvSpPr/>
          <p:nvPr/>
        </p:nvSpPr>
        <p:spPr>
          <a:xfrm>
            <a:off x="326870" y="48743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8FCF23-0A61-35CB-6855-38DE5E8575BF}"/>
              </a:ext>
            </a:extLst>
          </p:cNvPr>
          <p:cNvSpPr/>
          <p:nvPr/>
        </p:nvSpPr>
        <p:spPr>
          <a:xfrm>
            <a:off x="1431770" y="53315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DED8E-6508-C69C-B423-EAB0399E9283}"/>
              </a:ext>
            </a:extLst>
          </p:cNvPr>
          <p:cNvSpPr/>
          <p:nvPr/>
        </p:nvSpPr>
        <p:spPr>
          <a:xfrm>
            <a:off x="2552712" y="57887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67E076-468E-98E1-E122-CEF980FED23A}"/>
              </a:ext>
            </a:extLst>
          </p:cNvPr>
          <p:cNvSpPr/>
          <p:nvPr/>
        </p:nvSpPr>
        <p:spPr>
          <a:xfrm>
            <a:off x="3641570" y="62484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CAC25-D41B-C2AC-0276-76C8A2A9DE9F}"/>
              </a:ext>
            </a:extLst>
          </p:cNvPr>
          <p:cNvSpPr/>
          <p:nvPr/>
        </p:nvSpPr>
        <p:spPr>
          <a:xfrm>
            <a:off x="1394129" y="281638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3EE35F-654B-1DB5-10E7-83829F5BE0F9}"/>
              </a:ext>
            </a:extLst>
          </p:cNvPr>
          <p:cNvSpPr/>
          <p:nvPr/>
        </p:nvSpPr>
        <p:spPr>
          <a:xfrm>
            <a:off x="2552712" y="3275971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6F29F6-0369-9FF6-3524-762A9DAF86A0}"/>
              </a:ext>
            </a:extLst>
          </p:cNvPr>
          <p:cNvSpPr/>
          <p:nvPr/>
        </p:nvSpPr>
        <p:spPr>
          <a:xfrm>
            <a:off x="3619149" y="373863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BCF5F9-CFB8-1205-05E2-294F1601D11A}"/>
              </a:ext>
            </a:extLst>
          </p:cNvPr>
          <p:cNvSpPr/>
          <p:nvPr/>
        </p:nvSpPr>
        <p:spPr>
          <a:xfrm>
            <a:off x="2098359" y="4310909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659576-3E56-7906-3324-DD9DE29764E2}"/>
              </a:ext>
            </a:extLst>
          </p:cNvPr>
          <p:cNvSpPr/>
          <p:nvPr/>
        </p:nvSpPr>
        <p:spPr>
          <a:xfrm>
            <a:off x="4360293" y="4321472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6E7872-F5EA-4E2A-F9B7-BA3D86939893}"/>
              </a:ext>
            </a:extLst>
          </p:cNvPr>
          <p:cNvSpPr txBox="1"/>
          <p:nvPr/>
        </p:nvSpPr>
        <p:spPr>
          <a:xfrm>
            <a:off x="6063914" y="370063"/>
            <a:ext cx="163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LATE DEADLINE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62ACE5-8C84-D742-6059-31CF21BF140B}"/>
              </a:ext>
            </a:extLst>
          </p:cNvPr>
          <p:cNvSpPr/>
          <p:nvPr/>
        </p:nvSpPr>
        <p:spPr>
          <a:xfrm>
            <a:off x="6172200" y="152400"/>
            <a:ext cx="1371600" cy="2112522"/>
          </a:xfrm>
          <a:prstGeom prst="ellipse">
            <a:avLst/>
          </a:prstGeom>
          <a:solidFill>
            <a:srgbClr val="FFFF00">
              <a:alpha val="5582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BA05CE-2045-4688-D5B0-666635C66857}"/>
              </a:ext>
            </a:extLst>
          </p:cNvPr>
          <p:cNvSpPr txBox="1"/>
          <p:nvPr/>
        </p:nvSpPr>
        <p:spPr>
          <a:xfrm>
            <a:off x="7715950" y="177919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96% HW</a:t>
            </a:r>
          </a:p>
          <a:p>
            <a:r>
              <a:rPr lang="en-US" sz="2000" b="1" dirty="0"/>
              <a:t>80% 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8F9B87-AF04-2233-F3B4-CA626C692366}"/>
              </a:ext>
            </a:extLst>
          </p:cNvPr>
          <p:cNvCxnSpPr>
            <a:stCxn id="45" idx="7"/>
          </p:cNvCxnSpPr>
          <p:nvPr/>
        </p:nvCxnSpPr>
        <p:spPr>
          <a:xfrm flipV="1">
            <a:off x="7342934" y="457200"/>
            <a:ext cx="352855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35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1C28C9-9DBE-740C-C55E-86CD1C801E58}"/>
              </a:ext>
            </a:extLst>
          </p:cNvPr>
          <p:cNvSpPr txBox="1"/>
          <p:nvPr/>
        </p:nvSpPr>
        <p:spPr>
          <a:xfrm>
            <a:off x="186400" y="841016"/>
            <a:ext cx="861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Complete lectures on Tuesdays and Thursdays as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before Tuesday 12pm of the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80%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the Homework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within one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96%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MPs (when available) – similar deadline scheme as HW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additional examples, look at the Demos (not for credit)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1657E-3A7A-EEF0-B762-C98269D6F3E5}"/>
              </a:ext>
            </a:extLst>
          </p:cNvPr>
          <p:cNvSpPr txBox="1"/>
          <p:nvPr/>
        </p:nvSpPr>
        <p:spPr>
          <a:xfrm>
            <a:off x="186400" y="304800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Learning Flow for each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3B21-FC36-875B-E732-29501B2D9D05}"/>
              </a:ext>
            </a:extLst>
          </p:cNvPr>
          <p:cNvSpPr txBox="1"/>
          <p:nvPr/>
        </p:nvSpPr>
        <p:spPr>
          <a:xfrm>
            <a:off x="186400" y="4345810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Practice Quizzes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7A1E6-1160-FF08-4936-1274F2D83A63}"/>
              </a:ext>
            </a:extLst>
          </p:cNvPr>
          <p:cNvSpPr txBox="1"/>
          <p:nvPr/>
        </p:nvSpPr>
        <p:spPr>
          <a:xfrm>
            <a:off x="160357" y="4820979"/>
            <a:ext cx="86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You are encouraged to start the practice quizzes only after you complete the learning flow above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at least one entire practice quiz as if you were taking the quiz (no access to resources, timed, </a:t>
            </a:r>
            <a:r>
              <a:rPr lang="en-US" dirty="0" err="1"/>
              <a:t>etc</a:t>
            </a:r>
            <a:r>
              <a:rPr lang="en-US" dirty="0"/>
              <a:t>). This will give you a good idea of how ready you are.</a:t>
            </a:r>
          </a:p>
        </p:txBody>
      </p:sp>
    </p:spTree>
    <p:extLst>
      <p:ext uri="{BB962C8B-B14F-4D97-AF65-F5344CB8AC3E}">
        <p14:creationId xmlns:p14="http://schemas.microsoft.com/office/powerpoint/2010/main" val="61461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E4A5-7CF3-0380-3F3C-C117FE6A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93" y="-23553"/>
            <a:ext cx="7772400" cy="1143000"/>
          </a:xfrm>
        </p:spPr>
        <p:txBody>
          <a:bodyPr/>
          <a:lstStyle/>
          <a:p>
            <a:r>
              <a:rPr lang="en-US" dirty="0"/>
              <a:t>Meeting Mariana</a:t>
            </a:r>
          </a:p>
        </p:txBody>
      </p:sp>
      <p:pic>
        <p:nvPicPr>
          <p:cNvPr id="5" name="Picture 4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D3F78719-B9F7-FB55-CF95-28E48915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2901696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70BE1-7EF5-60F0-18E5-63643A9968FC}"/>
              </a:ext>
            </a:extLst>
          </p:cNvPr>
          <p:cNvSpPr txBox="1"/>
          <p:nvPr/>
        </p:nvSpPr>
        <p:spPr>
          <a:xfrm>
            <a:off x="3733800" y="1317754"/>
            <a:ext cx="51247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 dirty="0">
                <a:solidFill>
                  <a:srgbClr val="121B21"/>
                </a:solidFill>
                <a:effectLst/>
                <a:latin typeface="Source Sans Pro" panose="020B0503030403020204" pitchFamily="34" charset="0"/>
              </a:rPr>
              <a:t>Teaching Associate Professor</a:t>
            </a:r>
          </a:p>
          <a:p>
            <a:r>
              <a:rPr lang="en-US" sz="2800" dirty="0">
                <a:hlinkClick r:id="rId4"/>
              </a:rPr>
              <a:t>https://mfsilva.web.illinois.edu</a:t>
            </a:r>
            <a:endParaRPr lang="en-US" sz="2800" dirty="0"/>
          </a:p>
          <a:p>
            <a:r>
              <a:rPr lang="en-US" sz="2800" dirty="0">
                <a:hlinkClick r:id="rId5"/>
              </a:rPr>
              <a:t>mfsilva@illinois.edu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Research Area: </a:t>
            </a:r>
            <a:r>
              <a:rPr lang="en-US" sz="2800" dirty="0">
                <a:hlinkClick r:id="rId6"/>
              </a:rPr>
              <a:t>Computers and Education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Started teaching at UIUC </a:t>
            </a:r>
            <a:r>
              <a:rPr lang="en-US" sz="2800" dirty="0" err="1"/>
              <a:t>Sp</a:t>
            </a:r>
            <a:r>
              <a:rPr lang="en-US" sz="2800" dirty="0"/>
              <a:t> 2012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Taught 10 different courses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Teaching CS 357 since </a:t>
            </a:r>
            <a:r>
              <a:rPr lang="en-US" sz="2800" dirty="0" err="1"/>
              <a:t>Sp</a:t>
            </a:r>
            <a:r>
              <a:rPr lang="en-US" sz="2800" dirty="0"/>
              <a:t>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Co-teaching CS 500 and CS 101 this semester</a:t>
            </a:r>
          </a:p>
        </p:txBody>
      </p:sp>
    </p:spTree>
    <p:extLst>
      <p:ext uri="{BB962C8B-B14F-4D97-AF65-F5344CB8AC3E}">
        <p14:creationId xmlns:p14="http://schemas.microsoft.com/office/powerpoint/2010/main" val="803692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58532-4233-F195-085D-7E9DE6C5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2997"/>
            <a:ext cx="6477000" cy="66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40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0D9A2-9D91-5FDE-896A-096F0BF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9" y="800100"/>
            <a:ext cx="895972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8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48" y="2440892"/>
            <a:ext cx="4908129" cy="30890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D8E8FE-5A23-29F3-E005-5BC78BE0F89D}"/>
              </a:ext>
            </a:extLst>
          </p:cNvPr>
          <p:cNvSpPr/>
          <p:nvPr/>
        </p:nvSpPr>
        <p:spPr>
          <a:xfrm>
            <a:off x="454016" y="2669594"/>
            <a:ext cx="4053744" cy="2893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8064871" y="4245948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7853306" y="356534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4" name="Google Shape;258;g1537a073836_0_214">
            <a:extLst>
              <a:ext uri="{FF2B5EF4-FFF2-40B4-BE49-F238E27FC236}">
                <a16:creationId xmlns:a16="http://schemas.microsoft.com/office/drawing/2014/main" id="{54F83C7D-F253-BE92-7612-ED91399EA8A7}"/>
              </a:ext>
            </a:extLst>
          </p:cNvPr>
          <p:cNvSpPr/>
          <p:nvPr/>
        </p:nvSpPr>
        <p:spPr>
          <a:xfrm>
            <a:off x="683565" y="1512809"/>
            <a:ext cx="396111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“hard” one-week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49574" y="5634464"/>
            <a:ext cx="7516371" cy="63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decreased from ~80% to ~25%!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5624730" y="1556165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A0D4E7-A0CC-2F8D-2352-1F80003E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248672"/>
            <a:ext cx="4556738" cy="32597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5F4FE4-546D-B052-8725-F6996ED9DD08}"/>
              </a:ext>
            </a:extLst>
          </p:cNvPr>
          <p:cNvSpPr txBox="1"/>
          <p:nvPr/>
        </p:nvSpPr>
        <p:spPr>
          <a:xfrm>
            <a:off x="2854419" y="2669594"/>
            <a:ext cx="1226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~80%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E297C-B2FB-58FC-B1C2-47FD34B11898}"/>
              </a:ext>
            </a:extLst>
          </p:cNvPr>
          <p:cNvSpPr/>
          <p:nvPr/>
        </p:nvSpPr>
        <p:spPr>
          <a:xfrm>
            <a:off x="4028608" y="2528806"/>
            <a:ext cx="496887" cy="25528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16187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504ED4-D245-EAAA-9BE4-8D1317A6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780" y="2473568"/>
            <a:ext cx="4611001" cy="3089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2483988"/>
            <a:ext cx="4770499" cy="30024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3653427" y="4134177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3496197" y="354940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17245" y="5649986"/>
            <a:ext cx="7516371" cy="108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Increased to 71% by the quiz date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2970001" y="1585091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D7B0A-153A-EDA0-BCA1-022526CBDB31}"/>
              </a:ext>
            </a:extLst>
          </p:cNvPr>
          <p:cNvSpPr/>
          <p:nvPr/>
        </p:nvSpPr>
        <p:spPr>
          <a:xfrm>
            <a:off x="8138566" y="2660490"/>
            <a:ext cx="548561" cy="24128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D8D41-F085-FA15-FCF7-C0CBF99CEFA0}"/>
              </a:ext>
            </a:extLst>
          </p:cNvPr>
          <p:cNvSpPr txBox="1"/>
          <p:nvPr/>
        </p:nvSpPr>
        <p:spPr>
          <a:xfrm>
            <a:off x="7250685" y="2626493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71%</a:t>
            </a:r>
          </a:p>
        </p:txBody>
      </p:sp>
      <p:sp>
        <p:nvSpPr>
          <p:cNvPr id="12" name="Google Shape;258;g1537a073836_0_214">
            <a:extLst>
              <a:ext uri="{FF2B5EF4-FFF2-40B4-BE49-F238E27FC236}">
                <a16:creationId xmlns:a16="http://schemas.microsoft.com/office/drawing/2014/main" id="{ABA9E27D-4B8E-88F2-F68E-269E506658FF}"/>
              </a:ext>
            </a:extLst>
          </p:cNvPr>
          <p:cNvSpPr/>
          <p:nvPr/>
        </p:nvSpPr>
        <p:spPr>
          <a:xfrm>
            <a:off x="573205" y="2162996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100%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13" name="Google Shape;258;g1537a073836_0_214">
            <a:extLst>
              <a:ext uri="{FF2B5EF4-FFF2-40B4-BE49-F238E27FC236}">
                <a16:creationId xmlns:a16="http://schemas.microsoft.com/office/drawing/2014/main" id="{8B3E8557-7FD5-2FDC-FF95-D7E59DE2D4FB}"/>
              </a:ext>
            </a:extLst>
          </p:cNvPr>
          <p:cNvSpPr/>
          <p:nvPr/>
        </p:nvSpPr>
        <p:spPr>
          <a:xfrm>
            <a:off x="5215439" y="2186743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96%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9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2025E9-5FE3-FB70-4104-8DF7AE874476}"/>
              </a:ext>
            </a:extLst>
          </p:cNvPr>
          <p:cNvSpPr/>
          <p:nvPr/>
        </p:nvSpPr>
        <p:spPr>
          <a:xfrm>
            <a:off x="6380727" y="1040596"/>
            <a:ext cx="2628631" cy="184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73680-10D3-C0CA-85BE-064C5E9A39D1}"/>
              </a:ext>
            </a:extLst>
          </p:cNvPr>
          <p:cNvSpPr txBox="1"/>
          <p:nvPr/>
        </p:nvSpPr>
        <p:spPr>
          <a:xfrm>
            <a:off x="129238" y="1648083"/>
            <a:ext cx="6145910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Regression model to fit exam scores including control for GPA</a:t>
            </a:r>
          </a:p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Baseline: students who did not complete HWs by the exam date</a:t>
            </a:r>
          </a:p>
          <a:p>
            <a:endParaRPr lang="en-US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C15AF36A-1D78-A34E-F3B8-77249DFAAE49}"/>
              </a:ext>
            </a:extLst>
          </p:cNvPr>
          <p:cNvGraphicFramePr>
            <a:graphicFrameLocks noGrp="1"/>
          </p:cNvGraphicFramePr>
          <p:nvPr/>
        </p:nvGraphicFramePr>
        <p:xfrm>
          <a:off x="849994" y="3688692"/>
          <a:ext cx="744401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287">
                  <a:extLst>
                    <a:ext uri="{9D8B030D-6E8A-4147-A177-3AD203B41FA5}">
                      <a16:colId xmlns:a16="http://schemas.microsoft.com/office/drawing/2014/main" val="3482019166"/>
                    </a:ext>
                  </a:extLst>
                </a:gridCol>
                <a:gridCol w="2823320">
                  <a:extLst>
                    <a:ext uri="{9D8B030D-6E8A-4147-A177-3AD203B41FA5}">
                      <a16:colId xmlns:a16="http://schemas.microsoft.com/office/drawing/2014/main" val="1578208632"/>
                    </a:ext>
                  </a:extLst>
                </a:gridCol>
                <a:gridCol w="1656405">
                  <a:extLst>
                    <a:ext uri="{9D8B030D-6E8A-4147-A177-3AD203B41FA5}">
                      <a16:colId xmlns:a16="http://schemas.microsoft.com/office/drawing/2014/main" val="3465959116"/>
                    </a:ext>
                  </a:extLst>
                </a:gridCol>
              </a:tblGrid>
              <a:tr h="68049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Students who complete HWs …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score advantage on exams</a:t>
                      </a:r>
                      <a:endParaRPr lang="en-US" sz="2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students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981840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 not complete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 (baseline)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08399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exam date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14.4%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983295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one week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80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C1AD289-15BB-1364-AC97-7914C202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27" y="1077819"/>
            <a:ext cx="2634035" cy="18046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6D4967-D07F-167F-46D7-3A5224D344A8}"/>
              </a:ext>
            </a:extLst>
          </p:cNvPr>
          <p:cNvSpPr/>
          <p:nvPr/>
        </p:nvSpPr>
        <p:spPr>
          <a:xfrm>
            <a:off x="6792362" y="2268722"/>
            <a:ext cx="1707439" cy="350435"/>
          </a:xfrm>
          <a:prstGeom prst="rect">
            <a:avLst/>
          </a:prstGeom>
          <a:noFill/>
          <a:ln w="38100">
            <a:solidFill>
              <a:srgbClr val="577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577C-22FA-C3C5-078B-66D892D5703B}"/>
              </a:ext>
            </a:extLst>
          </p:cNvPr>
          <p:cNvSpPr txBox="1"/>
          <p:nvPr/>
        </p:nvSpPr>
        <p:spPr>
          <a:xfrm>
            <a:off x="6726063" y="2034871"/>
            <a:ext cx="19415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Baseline students = 29%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3C2CDB-B350-A2EB-031B-7F91CC683F3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082095" y="2333973"/>
            <a:ext cx="710267" cy="109967"/>
          </a:xfrm>
          <a:prstGeom prst="straightConnector1">
            <a:avLst/>
          </a:prstGeom>
          <a:ln w="38100">
            <a:solidFill>
              <a:srgbClr val="577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C7B88B8-4011-98E0-4D94-6BF581D1453B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HW completion impact quiz performance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0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7"/>
    </mc:Choice>
    <mc:Fallback xmlns="">
      <p:transition spd="slow" advTm="3767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-13855" y="3763650"/>
            <a:ext cx="458585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600" b="1" dirty="0"/>
              <a:t>Tuesdays: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Group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Attendance required only for students in section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M students support via Discord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Zoom for </a:t>
            </a:r>
            <a:r>
              <a:rPr lang="en-US" sz="2600" b="1" dirty="0"/>
              <a:t>mini-lecture</a:t>
            </a:r>
            <a:r>
              <a:rPr lang="en-US" sz="2600" dirty="0"/>
              <a:t> only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68EE49-550F-6F81-B42B-B76DEDF3DE3A}"/>
              </a:ext>
            </a:extLst>
          </p:cNvPr>
          <p:cNvSpPr txBox="1">
            <a:spLocks/>
          </p:cNvSpPr>
          <p:nvPr/>
        </p:nvSpPr>
        <p:spPr>
          <a:xfrm>
            <a:off x="419100" y="3810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2E33-8BCD-BFC9-63D0-FD323D5D3365}"/>
              </a:ext>
            </a:extLst>
          </p:cNvPr>
          <p:cNvSpPr txBox="1"/>
          <p:nvPr/>
        </p:nvSpPr>
        <p:spPr>
          <a:xfrm>
            <a:off x="4419600" y="3763650"/>
            <a:ext cx="457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Thursday: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Optional</a:t>
            </a:r>
            <a:r>
              <a:rPr lang="en-US" sz="2600" dirty="0"/>
              <a:t> Study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Additional 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All students who want to get this additional help should go to CIF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No Zoom option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A9FBA4-971A-7289-2331-AD6BC65DA655}"/>
              </a:ext>
            </a:extLst>
          </p:cNvPr>
          <p:cNvSpPr/>
          <p:nvPr/>
        </p:nvSpPr>
        <p:spPr>
          <a:xfrm>
            <a:off x="304800" y="3200400"/>
            <a:ext cx="8686800" cy="34563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B4D1E-105E-8BE3-2624-E29B8239494F}"/>
              </a:ext>
            </a:extLst>
          </p:cNvPr>
          <p:cNvSpPr txBox="1"/>
          <p:nvPr/>
        </p:nvSpPr>
        <p:spPr>
          <a:xfrm>
            <a:off x="2143002" y="3240430"/>
            <a:ext cx="5190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STARTING FROM WEEK 3: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4E834-7D95-E65B-3EFB-AF5095079EAF}"/>
              </a:ext>
            </a:extLst>
          </p:cNvPr>
          <p:cNvSpPr txBox="1"/>
          <p:nvPr/>
        </p:nvSpPr>
        <p:spPr>
          <a:xfrm>
            <a:off x="1701634" y="982920"/>
            <a:ext cx="66388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600" b="1" dirty="0"/>
              <a:t>Both Tuesday and Thursday: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Synchronous hybrid class for all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N at CIF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M join on Zoom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CA3FC49-93EC-6627-68B8-5695FF4BA726}"/>
              </a:ext>
            </a:extLst>
          </p:cNvPr>
          <p:cNvSpPr/>
          <p:nvPr/>
        </p:nvSpPr>
        <p:spPr>
          <a:xfrm>
            <a:off x="304800" y="201250"/>
            <a:ext cx="8686800" cy="28467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F45FD-E8E1-7B7C-DFF7-58D666DE353F}"/>
              </a:ext>
            </a:extLst>
          </p:cNvPr>
          <p:cNvSpPr txBox="1"/>
          <p:nvPr/>
        </p:nvSpPr>
        <p:spPr>
          <a:xfrm>
            <a:off x="3336100" y="307300"/>
            <a:ext cx="2471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WEEKS 1-2: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3064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696186-8939-C9C2-6A17-42C9F9F5A201}"/>
              </a:ext>
            </a:extLst>
          </p:cNvPr>
          <p:cNvSpPr txBox="1">
            <a:spLocks/>
          </p:cNvSpPr>
          <p:nvPr/>
        </p:nvSpPr>
        <p:spPr>
          <a:xfrm>
            <a:off x="417095" y="453757"/>
            <a:ext cx="8574506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Difference between Sections M and 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6DCB1FA-5E15-81D7-7FC3-18EB6EE5C0C0}"/>
              </a:ext>
            </a:extLst>
          </p:cNvPr>
          <p:cNvGraphicFramePr>
            <a:graphicFrameLocks noGrp="1"/>
          </p:cNvGraphicFramePr>
          <p:nvPr/>
        </p:nvGraphicFramePr>
        <p:xfrm>
          <a:off x="495300" y="1447800"/>
          <a:ext cx="8153400" cy="461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553102712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3503506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en-US" b="1" dirty="0"/>
                        <a:t>Section N (in-person)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Section M (online)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22520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Attendance is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Attendance not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682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Start GA during class time. Most groups will complete GA before the end of the class. Can still complete GA until 10pm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start GA at any time from 11am and complete by 10pm.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55597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at CIF 35. We will have 7 course staff at CIF.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via Discord. We will have 8 course staff on Discord duty. Some will be assigned to reply to text messages and some will join the voice channel.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8654"/>
                  </a:ext>
                </a:extLst>
              </a:tr>
              <a:tr h="807331">
                <a:tc>
                  <a:txBody>
                    <a:bodyPr/>
                    <a:lstStyle/>
                    <a:p>
                      <a:r>
                        <a:rPr lang="en-US" dirty="0"/>
                        <a:t>A student can request remote attendance in case of sickness. The remote arrangements should be decided by the group. Remote attendance will be verified by course staff during class 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Students can make arrangements for remote attendance when someone is sick without communication with course staff (in case a group meets in-person)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872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183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F8A618-DB00-E090-BE2B-5C4A163A989F}"/>
              </a:ext>
            </a:extLst>
          </p:cNvPr>
          <p:cNvSpPr txBox="1">
            <a:spLocks/>
          </p:cNvSpPr>
          <p:nvPr/>
        </p:nvSpPr>
        <p:spPr>
          <a:xfrm>
            <a:off x="417095" y="453757"/>
            <a:ext cx="8574506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the final GA score is computed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D192D-386B-6442-E929-6494B087BE86}"/>
              </a:ext>
            </a:extLst>
          </p:cNvPr>
          <p:cNvSpPr txBox="1"/>
          <p:nvPr/>
        </p:nvSpPr>
        <p:spPr>
          <a:xfrm>
            <a:off x="533400" y="1524000"/>
            <a:ext cx="79248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Section N (in-person)</a:t>
            </a:r>
          </a:p>
          <a:p>
            <a:r>
              <a:rPr lang="en-US" sz="2800" dirty="0"/>
              <a:t>Attendance = 0 or 1 (1 if attended class)</a:t>
            </a:r>
          </a:p>
          <a:p>
            <a:r>
              <a:rPr lang="en-US" sz="2800" dirty="0" err="1"/>
              <a:t>GAi</a:t>
            </a:r>
            <a:r>
              <a:rPr lang="en-US" sz="2800" dirty="0"/>
              <a:t>-Grade (Canvas) = </a:t>
            </a:r>
            <a:r>
              <a:rPr lang="en-US" sz="2800" dirty="0" err="1"/>
              <a:t>GAi</a:t>
            </a:r>
            <a:r>
              <a:rPr lang="en-US" sz="2800" dirty="0"/>
              <a:t>-PL-Grade * Attendance</a:t>
            </a:r>
          </a:p>
          <a:p>
            <a:r>
              <a:rPr lang="en-US" sz="2800" dirty="0"/>
              <a:t>(all GAs </a:t>
            </a:r>
            <a:r>
              <a:rPr lang="en-US" sz="2800" dirty="0" err="1"/>
              <a:t>i</a:t>
            </a:r>
            <a:r>
              <a:rPr lang="en-US" sz="2800" dirty="0"/>
              <a:t>=2,13 are computed using this rule)</a:t>
            </a:r>
          </a:p>
          <a:p>
            <a:endParaRPr lang="en-US" sz="2800" dirty="0"/>
          </a:p>
          <a:p>
            <a:r>
              <a:rPr lang="en-US" sz="2800" b="1" dirty="0"/>
              <a:t>Section M (in-person)</a:t>
            </a:r>
          </a:p>
          <a:p>
            <a:r>
              <a:rPr lang="en-US" sz="2800" dirty="0" err="1"/>
              <a:t>GAi</a:t>
            </a:r>
            <a:r>
              <a:rPr lang="en-US" sz="2800" dirty="0"/>
              <a:t>-Grade (Canvas) = </a:t>
            </a:r>
            <a:r>
              <a:rPr lang="en-US" sz="2800" dirty="0" err="1"/>
              <a:t>GAi</a:t>
            </a:r>
            <a:r>
              <a:rPr lang="en-US" sz="2800" dirty="0"/>
              <a:t>-PL-Grade</a:t>
            </a:r>
          </a:p>
          <a:p>
            <a:r>
              <a:rPr lang="en-US" sz="2800" dirty="0"/>
              <a:t>(</a:t>
            </a:r>
            <a:r>
              <a:rPr lang="en-US" sz="2800" dirty="0" err="1"/>
              <a:t>i</a:t>
            </a:r>
            <a:r>
              <a:rPr lang="en-US" sz="2800" dirty="0"/>
              <a:t> = 2,12 except for </a:t>
            </a:r>
            <a:r>
              <a:rPr lang="en-US" sz="2800" dirty="0" err="1"/>
              <a:t>i</a:t>
            </a:r>
            <a:r>
              <a:rPr lang="en-US" sz="2800" dirty="0"/>
              <a:t>=7)</a:t>
            </a:r>
          </a:p>
          <a:p>
            <a:r>
              <a:rPr lang="en-US" sz="2800" dirty="0"/>
              <a:t>PeerSurvey1 and PeerSurvey2 = 0 or 1 (1 if completed)</a:t>
            </a:r>
          </a:p>
          <a:p>
            <a:r>
              <a:rPr lang="en-US" sz="2800" dirty="0"/>
              <a:t>GA7-Grade (Canvas) = GA7-PL-Grade * PeerSurvey1</a:t>
            </a:r>
          </a:p>
          <a:p>
            <a:r>
              <a:rPr lang="en-US" sz="2800" dirty="0"/>
              <a:t>GA13-Grade (Canvas) = GA13-PL-Grade * PeerSurvey2</a:t>
            </a:r>
          </a:p>
        </p:txBody>
      </p:sp>
    </p:spTree>
    <p:extLst>
      <p:ext uri="{BB962C8B-B14F-4D97-AF65-F5344CB8AC3E}">
        <p14:creationId xmlns:p14="http://schemas.microsoft.com/office/powerpoint/2010/main" val="2249207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8564-96CC-F29F-3314-D9B2496A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33137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we know about online vs in-person sections in CS 357?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1BDC9-2088-086A-67C5-792F4BE9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" y="1752600"/>
            <a:ext cx="5809989" cy="419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C2E46-D197-BE76-088C-621C3F1933D2}"/>
              </a:ext>
            </a:extLst>
          </p:cNvPr>
          <p:cNvSpPr txBox="1"/>
          <p:nvPr/>
        </p:nvSpPr>
        <p:spPr>
          <a:xfrm>
            <a:off x="6166926" y="1951672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and Online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have simila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performance on all “learning” assignments</a:t>
            </a:r>
          </a:p>
          <a:p>
            <a:pPr>
              <a:buClr>
                <a:schemeClr val="bg1"/>
              </a:buClr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9AE72-D1EC-6394-63FE-2CCB65DFB62C}"/>
              </a:ext>
            </a:extLst>
          </p:cNvPr>
          <p:cNvSpPr txBox="1"/>
          <p:nvPr/>
        </p:nvSpPr>
        <p:spPr>
          <a:xfrm>
            <a:off x="6158905" y="3581400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have ON AVERAGE a small (2.4%) score advantage on quizzes when compared to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students  </a:t>
            </a:r>
          </a:p>
        </p:txBody>
      </p:sp>
    </p:spTree>
    <p:extLst>
      <p:ext uri="{BB962C8B-B14F-4D97-AF65-F5344CB8AC3E}">
        <p14:creationId xmlns:p14="http://schemas.microsoft.com/office/powerpoint/2010/main" val="2256939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B42A6D-10A0-9D87-D0FF-CCA6476E4B04}"/>
              </a:ext>
            </a:extLst>
          </p:cNvPr>
          <p:cNvSpPr/>
          <p:nvPr/>
        </p:nvSpPr>
        <p:spPr>
          <a:xfrm>
            <a:off x="3703742" y="581620"/>
            <a:ext cx="5440258" cy="5806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FB39D-941D-4BD3-A717-0A54F8E4484A}"/>
              </a:ext>
            </a:extLst>
          </p:cNvPr>
          <p:cNvSpPr txBox="1"/>
          <p:nvPr/>
        </p:nvSpPr>
        <p:spPr>
          <a:xfrm>
            <a:off x="5000807" y="5877579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6F2E1-09B3-B4C0-4F33-C6A25BF5AB63}"/>
              </a:ext>
            </a:extLst>
          </p:cNvPr>
          <p:cNvSpPr txBox="1"/>
          <p:nvPr/>
        </p:nvSpPr>
        <p:spPr>
          <a:xfrm>
            <a:off x="7264859" y="587758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A9FEB-8B38-24B6-116E-8FDFDF9C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13" y="536398"/>
            <a:ext cx="5132553" cy="543009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DA0EE808-1B20-6FE7-A525-5E96B9030959}"/>
              </a:ext>
            </a:extLst>
          </p:cNvPr>
          <p:cNvSpPr/>
          <p:nvPr/>
        </p:nvSpPr>
        <p:spPr>
          <a:xfrm rot="5400000">
            <a:off x="5478969" y="3064146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AD918-3040-5AB7-282F-C92C4EEE50A7}"/>
              </a:ext>
            </a:extLst>
          </p:cNvPr>
          <p:cNvSpPr txBox="1"/>
          <p:nvPr/>
        </p:nvSpPr>
        <p:spPr>
          <a:xfrm>
            <a:off x="5953639" y="335805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9D130-544B-6BA6-A429-F7C1E240B485}"/>
              </a:ext>
            </a:extLst>
          </p:cNvPr>
          <p:cNvSpPr txBox="1"/>
          <p:nvPr/>
        </p:nvSpPr>
        <p:spPr>
          <a:xfrm>
            <a:off x="5425864" y="334684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D903B-F884-F960-951E-4C139718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41" y="5190783"/>
            <a:ext cx="2996471" cy="3609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E33E8B-E9C9-A506-79CA-62E2ED32BD72}"/>
              </a:ext>
            </a:extLst>
          </p:cNvPr>
          <p:cNvCxnSpPr>
            <a:cxnSpLocks/>
          </p:cNvCxnSpPr>
          <p:nvPr/>
        </p:nvCxnSpPr>
        <p:spPr>
          <a:xfrm flipV="1">
            <a:off x="5699341" y="1803327"/>
            <a:ext cx="1763792" cy="610040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CFA728-F816-ED7B-9021-D268DD2E2F45}"/>
              </a:ext>
            </a:extLst>
          </p:cNvPr>
          <p:cNvSpPr txBox="1"/>
          <p:nvPr/>
        </p:nvSpPr>
        <p:spPr>
          <a:xfrm rot="20404479">
            <a:off x="5356791" y="1775972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 belonging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03AA1-6F62-9C15-00EA-A0367C4E2D31}"/>
              </a:ext>
            </a:extLst>
          </p:cNvPr>
          <p:cNvSpPr txBox="1"/>
          <p:nvPr/>
        </p:nvSpPr>
        <p:spPr>
          <a:xfrm>
            <a:off x="5162398" y="734988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Disaggregated by Gender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CA31B-B08F-2DD5-9B90-7FBA814685BB}"/>
              </a:ext>
            </a:extLst>
          </p:cNvPr>
          <p:cNvSpPr txBox="1"/>
          <p:nvPr/>
        </p:nvSpPr>
        <p:spPr>
          <a:xfrm>
            <a:off x="3919982" y="5750102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disagree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8B292-064D-98A1-3A93-B1B8BD1D3F1B}"/>
              </a:ext>
            </a:extLst>
          </p:cNvPr>
          <p:cNvSpPr txBox="1"/>
          <p:nvPr/>
        </p:nvSpPr>
        <p:spPr>
          <a:xfrm>
            <a:off x="3850979" y="58400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agree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25A4A122-57BD-49C9-1846-5BC1BF85EED0}"/>
              </a:ext>
            </a:extLst>
          </p:cNvPr>
          <p:cNvSpPr/>
          <p:nvPr/>
        </p:nvSpPr>
        <p:spPr>
          <a:xfrm rot="5400000">
            <a:off x="6012193" y="3053337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94AFA0F-45AE-6358-8A5F-902732B066DC}"/>
              </a:ext>
            </a:extLst>
          </p:cNvPr>
          <p:cNvSpPr/>
          <p:nvPr/>
        </p:nvSpPr>
        <p:spPr>
          <a:xfrm rot="5400000">
            <a:off x="7581951" y="3055722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FE1A66-D89E-CCA2-A65E-57F70C8D77ED}"/>
              </a:ext>
            </a:extLst>
          </p:cNvPr>
          <p:cNvSpPr txBox="1"/>
          <p:nvPr/>
        </p:nvSpPr>
        <p:spPr>
          <a:xfrm>
            <a:off x="8056621" y="334963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6685C-2246-EE77-7E03-962AB4EC35F6}"/>
              </a:ext>
            </a:extLst>
          </p:cNvPr>
          <p:cNvSpPr txBox="1"/>
          <p:nvPr/>
        </p:nvSpPr>
        <p:spPr>
          <a:xfrm>
            <a:off x="7528846" y="333841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AF7C2E0-6E8D-F484-DFA0-6D211CD2607C}"/>
              </a:ext>
            </a:extLst>
          </p:cNvPr>
          <p:cNvSpPr/>
          <p:nvPr/>
        </p:nvSpPr>
        <p:spPr>
          <a:xfrm rot="5400000">
            <a:off x="8115175" y="3044913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F03CB7-2D80-75CD-3C64-3ACBD8F7C846}"/>
              </a:ext>
            </a:extLst>
          </p:cNvPr>
          <p:cNvSpPr txBox="1"/>
          <p:nvPr/>
        </p:nvSpPr>
        <p:spPr>
          <a:xfrm>
            <a:off x="197868" y="457485"/>
            <a:ext cx="3562124" cy="582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Sense of Belonging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Survey questions regarding perceived comfort, support, and isolation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Increased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over the semester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students report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higher increase in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when compared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students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Online section: not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men;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women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19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D4058F-7E1B-6250-8224-A97509048B5C}"/>
              </a:ext>
            </a:extLst>
          </p:cNvPr>
          <p:cNvSpPr txBox="1"/>
          <p:nvPr/>
        </p:nvSpPr>
        <p:spPr>
          <a:xfrm>
            <a:off x="228600" y="1371600"/>
            <a:ext cx="87630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Fostering collaborations and group work in the classroom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Adoption of technological innovations for large-scale teaching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Computer-based testing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Reducing anxiety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Reducing cheating</a:t>
            </a:r>
          </a:p>
          <a:p>
            <a:pPr lvl="1"/>
            <a:endParaRPr lang="en-US" sz="32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My most recent professional endeavors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Co-founded </a:t>
            </a:r>
            <a:r>
              <a:rPr lang="en-US" sz="2800" dirty="0">
                <a:hlinkClick r:id="rId3"/>
              </a:rPr>
              <a:t>PrairieLearn Inc</a:t>
            </a:r>
            <a:r>
              <a:rPr lang="en-US" sz="2800" dirty="0"/>
              <a:t> in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356C9-EB87-049E-5FB8-4FBE60D4B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93" y="-23553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My research interests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397DC6-E197-4DFB-1454-3E7F986A1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572000"/>
            <a:ext cx="3345210" cy="6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1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FBB279-CEBD-AFCF-9AE7-00BD2F52CE69}"/>
              </a:ext>
            </a:extLst>
          </p:cNvPr>
          <p:cNvSpPr txBox="1"/>
          <p:nvPr/>
        </p:nvSpPr>
        <p:spPr>
          <a:xfrm>
            <a:off x="5488139" y="5630806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D6E60-8D7E-5506-898B-B063DC47715C}"/>
              </a:ext>
            </a:extLst>
          </p:cNvPr>
          <p:cNvSpPr txBox="1"/>
          <p:nvPr/>
        </p:nvSpPr>
        <p:spPr>
          <a:xfrm>
            <a:off x="7266864" y="5618105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B3C44-F4A5-B5B0-0928-A32C6F59EC9C}"/>
              </a:ext>
            </a:extLst>
          </p:cNvPr>
          <p:cNvSpPr txBox="1"/>
          <p:nvPr/>
        </p:nvSpPr>
        <p:spPr>
          <a:xfrm>
            <a:off x="5265846" y="648693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First-Generation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1EFD6-3779-A9B3-1677-F94C1A293886}"/>
              </a:ext>
            </a:extLst>
          </p:cNvPr>
          <p:cNvSpPr txBox="1"/>
          <p:nvPr/>
        </p:nvSpPr>
        <p:spPr>
          <a:xfrm>
            <a:off x="989080" y="635039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URM only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0B7470-A6D4-583B-9630-350A51A6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90600"/>
            <a:ext cx="4381500" cy="463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7C577-68BF-5F49-E65D-69FA3271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34200"/>
            <a:ext cx="4381500" cy="463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616649-8431-BE00-5452-F9B85FF17CEE}"/>
              </a:ext>
            </a:extLst>
          </p:cNvPr>
          <p:cNvSpPr txBox="1"/>
          <p:nvPr/>
        </p:nvSpPr>
        <p:spPr>
          <a:xfrm>
            <a:off x="1086913" y="5501023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4AF8E-2F6F-A51D-2DCF-04ECF3E2DD80}"/>
              </a:ext>
            </a:extLst>
          </p:cNvPr>
          <p:cNvSpPr txBox="1"/>
          <p:nvPr/>
        </p:nvSpPr>
        <p:spPr>
          <a:xfrm>
            <a:off x="2862613" y="549039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5EA330C4-3FDC-857A-09FA-C6F4C66F5C3A}"/>
              </a:ext>
            </a:extLst>
          </p:cNvPr>
          <p:cNvSpPr/>
          <p:nvPr/>
        </p:nvSpPr>
        <p:spPr>
          <a:xfrm rot="5400000">
            <a:off x="2389005" y="86615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/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=1.06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=0.087)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blipFill>
                <a:blip r:embed="rId4"/>
                <a:stretch>
                  <a:fillRect l="-1744" t="-13043" r="-2907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ket 15">
            <a:extLst>
              <a:ext uri="{FF2B5EF4-FFF2-40B4-BE49-F238E27FC236}">
                <a16:creationId xmlns:a16="http://schemas.microsoft.com/office/drawing/2014/main" id="{AADB3EA2-976F-9349-818D-64617758BDEC}"/>
              </a:ext>
            </a:extLst>
          </p:cNvPr>
          <p:cNvSpPr/>
          <p:nvPr/>
        </p:nvSpPr>
        <p:spPr>
          <a:xfrm rot="16200000">
            <a:off x="2853020" y="3073394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/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=0.338)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blipFill>
                <a:blip r:embed="rId5"/>
                <a:stretch>
                  <a:fillRect l="-1754" t="-13043" r="-350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ket 17">
            <a:extLst>
              <a:ext uri="{FF2B5EF4-FFF2-40B4-BE49-F238E27FC236}">
                <a16:creationId xmlns:a16="http://schemas.microsoft.com/office/drawing/2014/main" id="{8D2AFDA5-EBBF-9629-BDC7-F8F6F3336D3B}"/>
              </a:ext>
            </a:extLst>
          </p:cNvPr>
          <p:cNvSpPr/>
          <p:nvPr/>
        </p:nvSpPr>
        <p:spPr>
          <a:xfrm rot="5400000">
            <a:off x="6767237" y="106648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/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blipFill>
                <a:blip r:embed="rId6"/>
                <a:stretch>
                  <a:fillRect l="-1974" t="-8696" r="-328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ket 19">
            <a:extLst>
              <a:ext uri="{FF2B5EF4-FFF2-40B4-BE49-F238E27FC236}">
                <a16:creationId xmlns:a16="http://schemas.microsoft.com/office/drawing/2014/main" id="{A99860A2-5204-C426-8580-AC6C18A4776D}"/>
              </a:ext>
            </a:extLst>
          </p:cNvPr>
          <p:cNvSpPr/>
          <p:nvPr/>
        </p:nvSpPr>
        <p:spPr>
          <a:xfrm rot="16200000">
            <a:off x="7231252" y="3167592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/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blipFill>
                <a:blip r:embed="rId7"/>
                <a:stretch>
                  <a:fillRect l="-1974" t="-13636" r="-3947" b="-3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31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1A2980-9A2B-C6AE-52FA-31FFE2DC2184}"/>
              </a:ext>
            </a:extLst>
          </p:cNvPr>
          <p:cNvSpPr/>
          <p:nvPr/>
        </p:nvSpPr>
        <p:spPr>
          <a:xfrm>
            <a:off x="366423" y="1685676"/>
            <a:ext cx="7529223" cy="3236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FC577-877E-EA1C-A792-8FAAC0E2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3" y="1066800"/>
            <a:ext cx="8313139" cy="3393118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88060926-0242-B401-1F68-8864AD214216}"/>
              </a:ext>
            </a:extLst>
          </p:cNvPr>
          <p:cNvSpPr/>
          <p:nvPr/>
        </p:nvSpPr>
        <p:spPr>
          <a:xfrm>
            <a:off x="-14577" y="5046710"/>
            <a:ext cx="8991600" cy="88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/>
                <a:cs typeface="Calibri"/>
              </a:rPr>
              <a:t>Students select the section that best fit their preferences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18619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and “Big Idea”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914400"/>
            <a:ext cx="4883524" cy="118693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Numerical Methods 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are…</a:t>
            </a:r>
          </a:p>
        </p:txBody>
      </p:sp>
      <p:pic>
        <p:nvPicPr>
          <p:cNvPr id="1026" name="Picture 2" descr="http://www.saxonsgroup.com.au/blog/wp-content/uploads/2016/06/desktop-vs-laptop-696x3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1" y="4832866"/>
            <a:ext cx="4488832" cy="202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endCxn id="18" idx="0"/>
          </p:cNvCxnSpPr>
          <p:nvPr/>
        </p:nvCxnSpPr>
        <p:spPr>
          <a:xfrm flipH="1">
            <a:off x="2362200" y="2025134"/>
            <a:ext cx="533400" cy="1110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3135868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Numbers in a computer </a:t>
            </a:r>
          </a:p>
          <a:p>
            <a:pPr algn="ctr"/>
            <a:r>
              <a:rPr lang="en-US" dirty="0"/>
              <a:t>(and how computer understands these numbers)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38800" y="2025134"/>
            <a:ext cx="838200" cy="143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83524" y="3597647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Mathematical model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“algorithms” derived from math ideas to solve equations numerically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of the problem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Slow vs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Accurate vs inaccurate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Method = Math + Complexity + Accuracy</a:t>
            </a:r>
          </a:p>
        </p:txBody>
      </p:sp>
      <p:pic>
        <p:nvPicPr>
          <p:cNvPr id="1036" name="Picture 12" descr="https://tse4.mm.bing.net/th?id=OIP.4eDIfnkcdWCqIYJBcKV-zAEsCM&amp;pid=15.1&amp;P=0&amp;w=392&amp;h=1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89" y="3782199"/>
            <a:ext cx="2359025" cy="11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0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27825" y="-5797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is this course important?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573" y="1371600"/>
            <a:ext cx="54864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Understanding and reconstruction of known problems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Natural disasters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Catastrophic failures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2200" dirty="0"/>
              <a:t>Prediction of  unknown situations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Weather conditions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Behavior of new materials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200" dirty="0"/>
              <a:t>Optimization of existing problems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Image recognition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Reduce fabrication costs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</p:txBody>
      </p:sp>
      <p:pic>
        <p:nvPicPr>
          <p:cNvPr id="4" name="Picture 2" descr="Ariane 5ES with ATV 4 on its way to ELA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25" y="228600"/>
            <a:ext cx="1774207" cy="26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E9A86-FA07-924E-93F2-A54D9077373C}"/>
              </a:ext>
            </a:extLst>
          </p:cNvPr>
          <p:cNvSpPr/>
          <p:nvPr/>
        </p:nvSpPr>
        <p:spPr>
          <a:xfrm>
            <a:off x="7009625" y="2988863"/>
            <a:ext cx="1981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Explosion of </a:t>
            </a:r>
            <a:r>
              <a:rPr lang="en-US" b="1" dirty="0">
                <a:solidFill>
                  <a:srgbClr val="C00000"/>
                </a:solidFill>
                <a:hlinkClick r:id="rId4"/>
              </a:rPr>
              <a:t>Ariane 5</a:t>
            </a:r>
            <a:r>
              <a:rPr lang="en-US" b="1" dirty="0">
                <a:solidFill>
                  <a:srgbClr val="C00000"/>
                </a:solidFill>
              </a:rPr>
              <a:t> in 1996</a:t>
            </a:r>
          </a:p>
        </p:txBody>
      </p:sp>
      <p:pic>
        <p:nvPicPr>
          <p:cNvPr id="7" name="Picture 2" descr="The eye of Hurricane Matthew is forecast to hug the Florida coastline">
            <a:extLst>
              <a:ext uri="{FF2B5EF4-FFF2-40B4-BE49-F238E27FC236}">
                <a16:creationId xmlns:a16="http://schemas.microsoft.com/office/drawing/2014/main" id="{7E67F388-24F7-B345-A213-9B1BA6250B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33451"/>
            <a:ext cx="3843625" cy="288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 for this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1219200"/>
            <a:ext cx="8001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Understand how numbers are represented in the computer.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developing code, you will likely run into numerical errors. What are the sources of these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avoid numerical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choose a suitable algorithm for a given application?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existing libraries to solve real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00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780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(Numerical) </a:t>
            </a:r>
            <a:r>
              <a:rPr lang="en-US" sz="2800" b="1" dirty="0"/>
              <a:t>Method</a:t>
            </a:r>
            <a:r>
              <a:rPr lang="en-US" sz="2800" dirty="0"/>
              <a:t> = </a:t>
            </a:r>
            <a:r>
              <a:rPr lang="en-US" sz="2800" b="1" dirty="0">
                <a:solidFill>
                  <a:srgbClr val="7030A0"/>
                </a:solidFill>
              </a:rPr>
              <a:t>Math</a:t>
            </a:r>
            <a:r>
              <a:rPr lang="en-US" sz="2800" dirty="0"/>
              <a:t> + Complexity +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219200"/>
            <a:ext cx="8458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sz="3600" b="1" dirty="0"/>
              <a:t>Mathematical model: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What equations can we use to represent our problem?</a:t>
            </a:r>
          </a:p>
          <a:p>
            <a:endParaRPr lang="en-US" dirty="0"/>
          </a:p>
          <a:p>
            <a:r>
              <a:rPr lang="en-US" sz="3600" b="1" dirty="0"/>
              <a:t>Accuracy: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Are we getting accurate results? </a:t>
            </a:r>
          </a:p>
          <a:p>
            <a:r>
              <a:rPr lang="en-US" sz="2400" dirty="0"/>
              <a:t>	Why is the method not giving me the correct solution?</a:t>
            </a:r>
          </a:p>
          <a:p>
            <a:endParaRPr lang="en-US" dirty="0"/>
          </a:p>
          <a:p>
            <a:r>
              <a:rPr lang="en-US" sz="3600" b="1" dirty="0"/>
              <a:t>Complexity: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How long does it take to solve this problem?</a:t>
            </a:r>
          </a:p>
          <a:p>
            <a:r>
              <a:rPr lang="en-US" sz="2400" dirty="0"/>
              <a:t>	Is it cost-effective?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645C89-D6CD-2348-A828-42B944B967BA}"/>
              </a:ext>
            </a:extLst>
          </p:cNvPr>
          <p:cNvSpPr txBox="1">
            <a:spLocks/>
          </p:cNvSpPr>
          <p:nvPr/>
        </p:nvSpPr>
        <p:spPr>
          <a:xfrm>
            <a:off x="609600" y="762000"/>
            <a:ext cx="7772400" cy="4953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Your entire CS 357 semester in a few slides!</a:t>
            </a:r>
          </a:p>
          <a:p>
            <a:pPr algn="ctr"/>
            <a:endParaRPr lang="en-US" sz="6000" dirty="0"/>
          </a:p>
          <a:p>
            <a:pPr algn="ctr"/>
            <a:r>
              <a:rPr lang="en-US" sz="6000" dirty="0"/>
              <a:t>Are you ready?</a:t>
            </a:r>
          </a:p>
        </p:txBody>
      </p:sp>
    </p:spTree>
    <p:extLst>
      <p:ext uri="{BB962C8B-B14F-4D97-AF65-F5344CB8AC3E}">
        <p14:creationId xmlns:p14="http://schemas.microsoft.com/office/powerpoint/2010/main" val="2457844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8211" y="-3313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Accuracy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070" y="1489444"/>
            <a:ext cx="8001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Why a numerical method might not give the right answer?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Computers have finite representation of numbers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Sometimes the “right answer” cannot be represented in a finite way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Example: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3.1415926535897932384626433832795028841971…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  <a:blipFill>
                <a:blip r:embed="rId3"/>
                <a:stretch>
                  <a:fillRect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92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81"/>
          <a:stretch/>
        </p:blipFill>
        <p:spPr>
          <a:xfrm>
            <a:off x="381000" y="1163918"/>
            <a:ext cx="8004838" cy="3124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Waiting for the number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462" y="4495800"/>
            <a:ext cx="8001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going to happen when we run this code?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11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10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stop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start </a:t>
            </a:r>
          </a:p>
        </p:txBody>
      </p:sp>
    </p:spTree>
    <p:extLst>
      <p:ext uri="{BB962C8B-B14F-4D97-AF65-F5344CB8AC3E}">
        <p14:creationId xmlns:p14="http://schemas.microsoft.com/office/powerpoint/2010/main" val="373761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E4A5-7CF3-0380-3F3C-C117FE6A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"/>
            <a:ext cx="7772400" cy="1143000"/>
          </a:xfrm>
        </p:spPr>
        <p:txBody>
          <a:bodyPr/>
          <a:lstStyle/>
          <a:p>
            <a:r>
              <a:rPr lang="en-US" dirty="0"/>
              <a:t>Meet Course Staff</a:t>
            </a:r>
          </a:p>
        </p:txBody>
      </p:sp>
    </p:spTree>
    <p:extLst>
      <p:ext uri="{BB962C8B-B14F-4D97-AF65-F5344CB8AC3E}">
        <p14:creationId xmlns:p14="http://schemas.microsoft.com/office/powerpoint/2010/main" val="1782076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2957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Monte Carlo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08353-5250-6D48-80FE-E2C4531F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3" y="3962400"/>
            <a:ext cx="4192153" cy="2620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741E0-75F5-5246-A250-A73F92D3B010}"/>
              </a:ext>
            </a:extLst>
          </p:cNvPr>
          <p:cNvSpPr txBox="1"/>
          <p:nvPr/>
        </p:nvSpPr>
        <p:spPr>
          <a:xfrm>
            <a:off x="533400" y="124202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erpetua" panose="02020502060401020303" pitchFamily="18" charset="77"/>
              </a:rPr>
              <a:t>Texas </a:t>
            </a:r>
            <a:r>
              <a:rPr lang="en-US" sz="2400" dirty="0" err="1">
                <a:latin typeface="Perpetua" panose="02020502060401020303" pitchFamily="18" charset="77"/>
              </a:rPr>
              <a:t>Holdem</a:t>
            </a:r>
            <a:r>
              <a:rPr lang="en-US" sz="2400" dirty="0">
                <a:latin typeface="Perpetua" panose="02020502060401020303" pitchFamily="18" charset="77"/>
              </a:rPr>
              <a:t> Game: we would like to determine the probability of winning of a given starting hand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331F4-48EF-3741-B6A1-473787CA2E9A}"/>
              </a:ext>
            </a:extLst>
          </p:cNvPr>
          <p:cNvSpPr txBox="1"/>
          <p:nvPr/>
        </p:nvSpPr>
        <p:spPr>
          <a:xfrm>
            <a:off x="3124200" y="2434109"/>
            <a:ext cx="31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Physical experiment</a:t>
            </a:r>
          </a:p>
          <a:p>
            <a:pPr algn="ctr"/>
            <a:r>
              <a:rPr lang="en-US" sz="2400" b="1" dirty="0"/>
              <a:t>vs</a:t>
            </a:r>
          </a:p>
          <a:p>
            <a:pPr algn="ctr"/>
            <a:r>
              <a:rPr lang="en-US" sz="2400" b="1" dirty="0"/>
              <a:t>Numerical experiment</a:t>
            </a:r>
          </a:p>
        </p:txBody>
      </p:sp>
    </p:spTree>
    <p:extLst>
      <p:ext uri="{BB962C8B-B14F-4D97-AF65-F5344CB8AC3E}">
        <p14:creationId xmlns:p14="http://schemas.microsoft.com/office/powerpoint/2010/main" val="1130372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Numerical Experiments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066800"/>
            <a:ext cx="800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 we want to know about a numerical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questions are we attempting to answer?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is the outcome of the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it repeatable?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the answer accurate?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How long will it take?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r>
              <a:rPr lang="en-US" sz="2800" dirty="0"/>
              <a:t>		</a:t>
            </a:r>
            <a:r>
              <a:rPr lang="en-US" sz="2800" b="1" dirty="0">
                <a:solidFill>
                  <a:srgbClr val="7030A0"/>
                </a:solidFill>
              </a:rPr>
              <a:t>Time vs accuracy trade-off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 Question: Is running this method (with a certain accuracy) a good use of our time and/or computer resources?</a:t>
            </a:r>
          </a:p>
        </p:txBody>
      </p:sp>
    </p:spTree>
    <p:extLst>
      <p:ext uri="{BB962C8B-B14F-4D97-AF65-F5344CB8AC3E}">
        <p14:creationId xmlns:p14="http://schemas.microsoft.com/office/powerpoint/2010/main" val="74192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A, B matrices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matrix-matrix multiplication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takes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seconds.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How long does it take to perform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, matrices of size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?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  <a:blipFill>
                <a:blip r:embed="rId3"/>
                <a:stretch>
                  <a:fillRect l="-2473" t="-1660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1818"/>
          <a:stretch/>
        </p:blipFill>
        <p:spPr>
          <a:xfrm>
            <a:off x="4169425" y="1676400"/>
            <a:ext cx="4288776" cy="4901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52799" y="1066800"/>
            <a:ext cx="4887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How long does it take to solve a problem?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52799" y="-158234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632497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92555" y="1308544"/>
            <a:ext cx="8106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can we use linear operators to create blurred images? How can we do the inverse process?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75990" y="141764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system of equations: Image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DAACD-A72F-F545-BC08-A4DEB58F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8" y="2300860"/>
            <a:ext cx="3556000" cy="35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D0D78-022B-DC41-9E5B-0B432DD3A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438400"/>
            <a:ext cx="4826000" cy="402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6FABB-1F66-3541-BE98-339D982DC8C8}"/>
              </a:ext>
            </a:extLst>
          </p:cNvPr>
          <p:cNvSpPr/>
          <p:nvPr/>
        </p:nvSpPr>
        <p:spPr>
          <a:xfrm>
            <a:off x="367096" y="5764371"/>
            <a:ext cx="3566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credit: https://datacarpentry.org/image-processing/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25212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E2979F-5C0F-DF4F-85BD-15536E123FA0}"/>
              </a:ext>
            </a:extLst>
          </p:cNvPr>
          <p:cNvSpPr txBox="1">
            <a:spLocks/>
          </p:cNvSpPr>
          <p:nvPr/>
        </p:nvSpPr>
        <p:spPr>
          <a:xfrm>
            <a:off x="381000" y="-10356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Markov chain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96A5D-8DA6-FE4A-88D1-A90268A5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2134465"/>
            <a:ext cx="4191000" cy="3618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F0A26-D933-E740-BD3F-27E7AA42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981200"/>
            <a:ext cx="3034196" cy="4299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BA2062-82C7-9A4D-9AB6-7FFD864F9614}"/>
              </a:ext>
            </a:extLst>
          </p:cNvPr>
          <p:cNvSpPr txBox="1"/>
          <p:nvPr/>
        </p:nvSpPr>
        <p:spPr>
          <a:xfrm>
            <a:off x="387626" y="1611868"/>
            <a:ext cx="23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Word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135EB-48EE-E44A-8426-7F83F7E53BC0}"/>
              </a:ext>
            </a:extLst>
          </p:cNvPr>
          <p:cNvSpPr txBox="1"/>
          <p:nvPr/>
        </p:nvSpPr>
        <p:spPr>
          <a:xfrm>
            <a:off x="6096000" y="1313262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3733737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AC7BCB8-36AD-7146-9F24-808CA0EAD0AC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system of equations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4B4CE-4AFA-844E-AC75-1CD464D4E076}"/>
              </a:ext>
            </a:extLst>
          </p:cNvPr>
          <p:cNvGrpSpPr/>
          <p:nvPr/>
        </p:nvGrpSpPr>
        <p:grpSpPr>
          <a:xfrm>
            <a:off x="314739" y="1196009"/>
            <a:ext cx="5184361" cy="4432300"/>
            <a:chOff x="457200" y="1143000"/>
            <a:chExt cx="5994400" cy="5194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AF8CC5-1060-464B-8555-281E606E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143000"/>
              <a:ext cx="5994400" cy="5194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0C8C5-5E5D-C440-8FF8-7DD0E790AC49}"/>
                </a:ext>
              </a:extLst>
            </p:cNvPr>
            <p:cNvSpPr txBox="1"/>
            <p:nvPr/>
          </p:nvSpPr>
          <p:spPr>
            <a:xfrm>
              <a:off x="5486400" y="1295400"/>
              <a:ext cx="738009" cy="6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34260D-ACD3-2541-AAEE-8C922323B557}"/>
              </a:ext>
            </a:extLst>
          </p:cNvPr>
          <p:cNvCxnSpPr>
            <a:cxnSpLocks/>
          </p:cNvCxnSpPr>
          <p:nvPr/>
        </p:nvCxnSpPr>
        <p:spPr>
          <a:xfrm>
            <a:off x="2087870" y="4876800"/>
            <a:ext cx="36271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E0686-1F27-B048-B0C4-1962DCBC9722}"/>
              </a:ext>
            </a:extLst>
          </p:cNvPr>
          <p:cNvCxnSpPr>
            <a:cxnSpLocks/>
          </p:cNvCxnSpPr>
          <p:nvPr/>
        </p:nvCxnSpPr>
        <p:spPr>
          <a:xfrm flipV="1">
            <a:off x="2083904" y="1196009"/>
            <a:ext cx="0" cy="4572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68BD1-FBEF-EE4D-82BB-F15C55B5FECF}"/>
              </a:ext>
            </a:extLst>
          </p:cNvPr>
          <p:cNvCxnSpPr>
            <a:cxnSpLocks/>
          </p:cNvCxnSpPr>
          <p:nvPr/>
        </p:nvCxnSpPr>
        <p:spPr>
          <a:xfrm flipH="1">
            <a:off x="331304" y="4756426"/>
            <a:ext cx="17526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EC5AF-BAB0-4E4A-B134-44671240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378292"/>
            <a:ext cx="3111500" cy="3230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7AD7FD-C959-8547-8EE9-4348AAAE2BE1}"/>
              </a:ext>
            </a:extLst>
          </p:cNvPr>
          <p:cNvSpPr txBox="1"/>
          <p:nvPr/>
        </p:nvSpPr>
        <p:spPr>
          <a:xfrm>
            <a:off x="4983470" y="990600"/>
            <a:ext cx="4136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Inverse kinematics: find the angles that make the robotic hand grab a chocolate candy!</a:t>
            </a:r>
          </a:p>
        </p:txBody>
      </p:sp>
    </p:spTree>
    <p:extLst>
      <p:ext uri="{BB962C8B-B14F-4D97-AF65-F5344CB8AC3E}">
        <p14:creationId xmlns:p14="http://schemas.microsoft.com/office/powerpoint/2010/main" val="4241372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97988E-D581-2B40-8A46-BE604921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1" y="1781168"/>
            <a:ext cx="4569249" cy="1825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607B23-8696-2040-BFEE-0BEB1A71DC03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EB427-4015-AE49-A3C9-4E387CF52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11"/>
          <a:stretch/>
        </p:blipFill>
        <p:spPr>
          <a:xfrm>
            <a:off x="660226" y="3681077"/>
            <a:ext cx="3886200" cy="2886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1D51A-2E26-1B44-8293-51E34BA9E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57336"/>
            <a:ext cx="3972746" cy="271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62ABB8-7C3F-E840-8F52-2740AB367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98" y="1209980"/>
            <a:ext cx="3331349" cy="2498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06E30-0C94-F04A-BD60-55BF409CFC35}"/>
              </a:ext>
            </a:extLst>
          </p:cNvPr>
          <p:cNvSpPr txBox="1"/>
          <p:nvPr/>
        </p:nvSpPr>
        <p:spPr>
          <a:xfrm>
            <a:off x="660226" y="1183933"/>
            <a:ext cx="4153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Bridge design (high school projects)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1ED3E-6C42-B447-A221-CD5D661D5C9E}"/>
              </a:ext>
            </a:extLst>
          </p:cNvPr>
          <p:cNvSpPr txBox="1"/>
          <p:nvPr/>
        </p:nvSpPr>
        <p:spPr>
          <a:xfrm>
            <a:off x="5217157" y="269293"/>
            <a:ext cx="371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Numerical simulations to find optimized bridge designs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174708-5877-EF4A-BA3D-331D85AF7D4D}"/>
              </a:ext>
            </a:extLst>
          </p:cNvPr>
          <p:cNvSpPr/>
          <p:nvPr/>
        </p:nvSpPr>
        <p:spPr>
          <a:xfrm>
            <a:off x="5459386" y="3970339"/>
            <a:ext cx="323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http://cs357-stu-01.cs.illinois.edu/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A07A05-30CB-FD41-AEE5-A3989FD5A91B}"/>
              </a:ext>
            </a:extLst>
          </p:cNvPr>
          <p:cNvSpPr txBox="1">
            <a:spLocks/>
          </p:cNvSpPr>
          <p:nvPr/>
        </p:nvSpPr>
        <p:spPr>
          <a:xfrm>
            <a:off x="304800" y="-15503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Least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708A-D0C3-F34F-BBA6-AC6995E6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00400"/>
            <a:ext cx="3238500" cy="3129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3041C-217C-764E-9195-707070071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9" t="8737" r="4093"/>
          <a:stretch/>
        </p:blipFill>
        <p:spPr>
          <a:xfrm>
            <a:off x="228600" y="2195215"/>
            <a:ext cx="5231426" cy="4483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BB470-FABF-E14E-9455-D422E4050DD0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 containing the characteristics of cells for several patients. Can we make predictions if cells are benign or malignant?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9462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E2D71F-00E9-084B-9BE4-4F6F62F9669C}"/>
              </a:ext>
            </a:extLst>
          </p:cNvPr>
          <p:cNvSpPr txBox="1">
            <a:spLocks/>
          </p:cNvSpPr>
          <p:nvPr/>
        </p:nvSpPr>
        <p:spPr>
          <a:xfrm>
            <a:off x="304800" y="-1143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Principal component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3AB44-6074-DB4D-A98D-DD341436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33600"/>
            <a:ext cx="4281664" cy="403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BCE5A-D6D8-E44E-98BD-F680DE2E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819400"/>
            <a:ext cx="4102273" cy="375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0AFF6-54E2-AB4F-A279-2F107CCF308B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 our dataset has too many features? How can we reduce the feature space and still keep the most important information?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4160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 day of classes…</a:t>
            </a:r>
          </a:p>
        </p:txBody>
      </p:sp>
    </p:spTree>
    <p:extLst>
      <p:ext uri="{BB962C8B-B14F-4D97-AF65-F5344CB8AC3E}">
        <p14:creationId xmlns:p14="http://schemas.microsoft.com/office/powerpoint/2010/main" val="244019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7154"/>
            <a:ext cx="7772400" cy="1143000"/>
          </a:xfrm>
        </p:spPr>
        <p:txBody>
          <a:bodyPr/>
          <a:lstStyle/>
          <a:p>
            <a:r>
              <a:rPr lang="en-US" dirty="0"/>
              <a:t>Get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CBEFB-9B3B-D744-8AAB-76585FDF4334}"/>
              </a:ext>
            </a:extLst>
          </p:cNvPr>
          <p:cNvSpPr txBox="1"/>
          <p:nvPr/>
        </p:nvSpPr>
        <p:spPr>
          <a:xfrm>
            <a:off x="723900" y="1600200"/>
            <a:ext cx="81915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All communication will happen via Discord. NO EMAILS!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Check Discord often (specially the #announcement channel)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Office Hours: in-person and virtual options (</a:t>
            </a:r>
            <a:r>
              <a:rPr lang="en-US" sz="3000" b="1" dirty="0"/>
              <a:t>starts on week 2</a:t>
            </a:r>
            <a:r>
              <a:rPr lang="en-US" sz="3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Happy Hours: Siebel 2213 Tuesdays 3-4pm (</a:t>
            </a:r>
            <a:r>
              <a:rPr lang="en-US" sz="3000" b="1" dirty="0"/>
              <a:t>starts on week 2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8773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B65B40-35F1-F48C-AED1-B98A294D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5395"/>
            <a:ext cx="7772400" cy="3344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81B7A-FE6A-52CD-3A88-156CE069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57600"/>
            <a:ext cx="7772400" cy="30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0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257D64-6CB4-715C-6B1B-2C48240BD9A2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L2: Introduction to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E8674-A497-9FC8-E4FA-E15CF806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6" y="1220135"/>
            <a:ext cx="7772400" cy="2410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A1E72-F271-943A-E48D-FA63E8CC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631018"/>
            <a:ext cx="5334000" cy="31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38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257D64-6CB4-715C-6B1B-2C48240BD9A2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D2: Additional Python Tutorial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C83B14-8E46-E500-06A1-0A6A0FAF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772400" cy="2454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C4843-3970-2869-38CD-F8C7470F1225}"/>
              </a:ext>
            </a:extLst>
          </p:cNvPr>
          <p:cNvSpPr txBox="1"/>
          <p:nvPr/>
        </p:nvSpPr>
        <p:spPr>
          <a:xfrm>
            <a:off x="693683" y="4267200"/>
            <a:ext cx="42916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Mock GA today, you will need to:</a:t>
            </a:r>
          </a:p>
          <a:p>
            <a:pPr marL="285750" indent="-285750">
              <a:buFontTx/>
              <a:buChar char="-"/>
            </a:pPr>
            <a:r>
              <a:rPr lang="en-US" dirty="0"/>
              <a:t>Define Python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Define 1d </a:t>
            </a:r>
            <a:r>
              <a:rPr lang="en-US" dirty="0" err="1"/>
              <a:t>numpy</a:t>
            </a:r>
            <a:r>
              <a:rPr lang="en-US" dirty="0"/>
              <a:t> array 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Perform simple operations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18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7772400" cy="1143000"/>
          </a:xfrm>
        </p:spPr>
        <p:txBody>
          <a:bodyPr/>
          <a:lstStyle/>
          <a:p>
            <a:r>
              <a:rPr lang="en-US" dirty="0"/>
              <a:t>Collaborative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9D62E-7C1C-BF42-93AB-C805F72B06D3}"/>
              </a:ext>
            </a:extLst>
          </p:cNvPr>
          <p:cNvSpPr txBox="1"/>
          <p:nvPr/>
        </p:nvSpPr>
        <p:spPr>
          <a:xfrm>
            <a:off x="438150" y="1828800"/>
            <a:ext cx="8267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Complete weekly activity in groups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Week 1 and 2: randomly assigned groups via Zoom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Starting from week 3: fixed groups</a:t>
            </a:r>
          </a:p>
        </p:txBody>
      </p:sp>
    </p:spTree>
    <p:extLst>
      <p:ext uri="{BB962C8B-B14F-4D97-AF65-F5344CB8AC3E}">
        <p14:creationId xmlns:p14="http://schemas.microsoft.com/office/powerpoint/2010/main" val="4273110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4755_EB8B1176-86FA-456D-8158-067EDB370920.mp4">
            <a:hlinkClick r:id="" action="ppaction://media"/>
            <a:extLst>
              <a:ext uri="{FF2B5EF4-FFF2-40B4-BE49-F238E27FC236}">
                <a16:creationId xmlns:a16="http://schemas.microsoft.com/office/drawing/2014/main" id="{F247D3DA-B0BF-4313-4E9B-DCAD72F358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54" y="3553658"/>
            <a:ext cx="5630546" cy="3167182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EEC2BEBB-CB58-BB90-6286-8F801D382E8F}"/>
              </a:ext>
            </a:extLst>
          </p:cNvPr>
          <p:cNvSpPr/>
          <p:nvPr/>
        </p:nvSpPr>
        <p:spPr>
          <a:xfrm>
            <a:off x="37514" y="1478100"/>
            <a:ext cx="9108783" cy="178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Manager:</a:t>
            </a:r>
            <a:r>
              <a:rPr lang="en-US" sz="2800" dirty="0">
                <a:latin typeface="Calibri"/>
                <a:cs typeface="Calibri"/>
              </a:rPr>
              <a:t> keep team on task; enter the roles in PL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Recorder: </a:t>
            </a:r>
            <a:r>
              <a:rPr lang="en-US" sz="2800" dirty="0">
                <a:latin typeface="Calibri"/>
                <a:cs typeface="Calibri"/>
              </a:rPr>
              <a:t>enter most of the answers in PrairieLearn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Reflector:</a:t>
            </a:r>
            <a:r>
              <a:rPr lang="en-US" sz="2800" dirty="0">
                <a:latin typeface="Calibri"/>
                <a:cs typeface="Calibri"/>
              </a:rPr>
              <a:t> makes sure everyone is keeping up; complete survey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A8A69-3BB7-A300-DDF1-D7C4AEDA1AB2}"/>
              </a:ext>
            </a:extLst>
          </p:cNvPr>
          <p:cNvSpPr txBox="1"/>
          <p:nvPr/>
        </p:nvSpPr>
        <p:spPr>
          <a:xfrm>
            <a:off x="6458744" y="6081543"/>
            <a:ext cx="249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Consent was given for the media usage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D83DD-A274-D7C0-5032-502266DD8AB6}"/>
              </a:ext>
            </a:extLst>
          </p:cNvPr>
          <p:cNvSpPr txBox="1">
            <a:spLocks/>
          </p:cNvSpPr>
          <p:nvPr/>
        </p:nvSpPr>
        <p:spPr>
          <a:xfrm>
            <a:off x="263817" y="152400"/>
            <a:ext cx="8915400" cy="1325700"/>
          </a:xfrm>
          <a:prstGeom prst="rect">
            <a:avLst/>
          </a:prstGeom>
        </p:spPr>
        <p:txBody>
          <a:bodyPr bIns="91440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/>
              <a:t>Supporting Collaborative Learning with Structured roles</a:t>
            </a:r>
          </a:p>
        </p:txBody>
      </p:sp>
    </p:spTree>
    <p:extLst>
      <p:ext uri="{BB962C8B-B14F-4D97-AF65-F5344CB8AC3E}">
        <p14:creationId xmlns:p14="http://schemas.microsoft.com/office/powerpoint/2010/main" val="42366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9CADD7-07A9-A33F-C8A8-036FF8992B0A}"/>
              </a:ext>
            </a:extLst>
          </p:cNvPr>
          <p:cNvSpPr txBox="1"/>
          <p:nvPr/>
        </p:nvSpPr>
        <p:spPr>
          <a:xfrm>
            <a:off x="381000" y="381000"/>
            <a:ext cx="8070605" cy="608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750"/>
              </a:spcAft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When structured roles were required to alternate among group members…</a:t>
            </a:r>
          </a:p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equality in the work distribution among members 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 scored better (on average a full letter grade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 completed work faster (on average 2.8 hours faster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Meeting time </a:t>
            </a:r>
            <a:r>
              <a:rPr lang="en-US" sz="2400" b="1" dirty="0">
                <a:latin typeface="Calibri"/>
                <a:cs typeface="Calibri"/>
              </a:rPr>
              <a:t>p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reference (during class or another time on Tuesday)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significant effects on students’ exam performance, sense of belonging or satisfaction regarding the course</a:t>
            </a:r>
          </a:p>
          <a:p>
            <a:pPr>
              <a:spcAft>
                <a:spcPts val="750"/>
              </a:spcAft>
            </a:pPr>
            <a:endParaRPr lang="en-US" sz="2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Team consistency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positive effects on students’ exam performance and sense of belonging, but not on satisfaction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33"/>
    </mc:Choice>
    <mc:Fallback xmlns="">
      <p:transition spd="slow" advTm="49933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723D7-53D9-6530-399E-8201FC4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95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014C-EA85-0D48-2AE3-C3D0DFE8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667000"/>
            <a:ext cx="7772400" cy="3017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 group assessment in PL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6040A-6372-FE48-16CF-7D55AE3E2A21}"/>
              </a:ext>
            </a:extLst>
          </p:cNvPr>
          <p:cNvSpPr txBox="1"/>
          <p:nvPr/>
        </p:nvSpPr>
        <p:spPr>
          <a:xfrm>
            <a:off x="2820822" y="5862854"/>
            <a:ext cx="315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go over this first mock GA.</a:t>
            </a:r>
          </a:p>
        </p:txBody>
      </p:sp>
    </p:spTree>
    <p:extLst>
      <p:ext uri="{BB962C8B-B14F-4D97-AF65-F5344CB8AC3E}">
        <p14:creationId xmlns:p14="http://schemas.microsoft.com/office/powerpoint/2010/main" val="1317304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723D7-53D9-6530-399E-8201FC4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9500" cy="457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 group assessment in PL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3CF6EA-1715-4870-919A-77DE446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567934"/>
            <a:ext cx="7772400" cy="26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6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8BB1E-46D0-8433-99E2-0CC40C01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190"/>
            <a:ext cx="7772400" cy="4725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E42D2-8540-C31D-0EC7-E99E601F2DDF}"/>
              </a:ext>
            </a:extLst>
          </p:cNvPr>
          <p:cNvSpPr txBox="1"/>
          <p:nvPr/>
        </p:nvSpPr>
        <p:spPr>
          <a:xfrm>
            <a:off x="1102588" y="6096000"/>
            <a:ext cx="693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now complete this GA with a random group. We will give you 7 minutes.</a:t>
            </a:r>
          </a:p>
        </p:txBody>
      </p:sp>
    </p:spTree>
    <p:extLst>
      <p:ext uri="{BB962C8B-B14F-4D97-AF65-F5344CB8AC3E}">
        <p14:creationId xmlns:p14="http://schemas.microsoft.com/office/powerpoint/2010/main" val="3751967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278757" y="-324976"/>
            <a:ext cx="2286000" cy="25146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the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DEBFF-CCEF-CB60-B261-2AD3279A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0" y="2362200"/>
            <a:ext cx="2895600" cy="568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7AADD-318E-B852-9F53-28C55BAE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003" y="5764192"/>
            <a:ext cx="5274197" cy="730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B78213-2357-0A4C-C22A-A5193AED510B}"/>
              </a:ext>
            </a:extLst>
          </p:cNvPr>
          <p:cNvSpPr txBox="1"/>
          <p:nvPr/>
        </p:nvSpPr>
        <p:spPr>
          <a:xfrm>
            <a:off x="272970" y="3408744"/>
            <a:ext cx="3003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Submit the survey by next Friday!</a:t>
            </a:r>
          </a:p>
          <a:p>
            <a:endParaRPr lang="en-US" b="1" dirty="0"/>
          </a:p>
          <a:p>
            <a:r>
              <a:rPr lang="en-US" b="1" dirty="0"/>
              <a:t>Students with time conflict override (not able to attend lecture) MUST find a team that agrees to meet at a different time.</a:t>
            </a:r>
          </a:p>
          <a:p>
            <a:endParaRPr lang="en-US" b="1" dirty="0"/>
          </a:p>
          <a:p>
            <a:r>
              <a:rPr lang="en-US" b="1" dirty="0"/>
              <a:t>Fixed groups start on week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E0B43-4CDE-E672-31DA-BCF0E604D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096" y="386395"/>
            <a:ext cx="5816560" cy="46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3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573505" y="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Other important announcements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0F834-61B3-934D-9F30-5A7FBD1EB16B}"/>
              </a:ext>
            </a:extLst>
          </p:cNvPr>
          <p:cNvSpPr txBox="1"/>
          <p:nvPr/>
        </p:nvSpPr>
        <p:spPr>
          <a:xfrm>
            <a:off x="573505" y="1600200"/>
            <a:ext cx="85344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Eating is NOT allowed in classroom. You must eat your lunch after class. </a:t>
            </a:r>
          </a:p>
          <a:p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Course Survey and Consent Form </a:t>
            </a:r>
          </a:p>
        </p:txBody>
      </p:sp>
    </p:spTree>
    <p:extLst>
      <p:ext uri="{BB962C8B-B14F-4D97-AF65-F5344CB8AC3E}">
        <p14:creationId xmlns:p14="http://schemas.microsoft.com/office/powerpoint/2010/main" val="1211214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Attendance at CIF 35 is required</a:t>
            </a:r>
          </a:p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use the QR code from your Illinois App)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must not be late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Absences: 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are ill, do not come to the classroom: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 arrangements with your team to connect remotely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a request for excused absence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0FE0A-5069-2BAA-CBC9-13C7D4BE24AC}"/>
              </a:ext>
            </a:extLst>
          </p:cNvPr>
          <p:cNvSpPr txBox="1"/>
          <p:nvPr/>
        </p:nvSpPr>
        <p:spPr>
          <a:xfrm>
            <a:off x="294779" y="5369694"/>
            <a:ext cx="8724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JOIN A GA IF YOU ARE NOT PARTICIPATING IN THE ACTIVITY (not in the classroom, or remote attendance due to illness). You will receive a zero in that GA.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7705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PRE-SELECTED YOUR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can agree on a time and location to meet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WERE ASSIGNED TO A RANDOM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must meet via Zoom during class time on week 3. You will need to make other arrangements for other weeks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GET SUPPORT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 support offered 11:00am to 12:15pm via Discord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course staff monitoring real-time chat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course staff monitoring voice channels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team members participating in the completion of the GA can use the Join code.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Instructions on how to use Discord for GA on our Support page.</a:t>
            </a:r>
          </a:p>
        </p:txBody>
      </p:sp>
    </p:spTree>
    <p:extLst>
      <p:ext uri="{BB962C8B-B14F-4D97-AF65-F5344CB8AC3E}">
        <p14:creationId xmlns:p14="http://schemas.microsoft.com/office/powerpoint/2010/main" val="17174283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8839200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 - cont.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4800" y="1371600"/>
            <a:ext cx="8377177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Peer reviews (twice in the semester): answer these statements about yourself and teammates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Makes high quality contribution to the team’s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Asks for and shows an interest in teammates’ ideas and contributions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Demonstrates knowledge of course content or actively asks questions when lost or confused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Motivates the team to do excellent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 would gladly work with this individual in the future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01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430192" y="-76200"/>
            <a:ext cx="86868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Practice Group Activity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B099A-C91A-9078-8967-B6D90B27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95400"/>
            <a:ext cx="5486400" cy="454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78EEC-9262-EC4C-9272-727E32B8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7772400" cy="44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0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Course Website - Syllabus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97160-79CD-A6EC-BB46-863FFBC005C8}"/>
              </a:ext>
            </a:extLst>
          </p:cNvPr>
          <p:cNvSpPr txBox="1"/>
          <p:nvPr/>
        </p:nvSpPr>
        <p:spPr>
          <a:xfrm>
            <a:off x="304800" y="1905000"/>
            <a:ext cx="8782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hlinkClick r:id="rId3"/>
              </a:rPr>
              <a:t>https://</a:t>
            </a:r>
            <a:r>
              <a:rPr lang="en-US" sz="3000" dirty="0" err="1">
                <a:hlinkClick r:id="rId3"/>
              </a:rPr>
              <a:t>courses.engr.illinois.edu</a:t>
            </a:r>
            <a:r>
              <a:rPr lang="en-US" sz="3000" dirty="0">
                <a:hlinkClick r:id="rId3"/>
              </a:rPr>
              <a:t>/cs357/pages/</a:t>
            </a:r>
            <a:r>
              <a:rPr lang="en-US" sz="3000" dirty="0" err="1">
                <a:hlinkClick r:id="rId3"/>
              </a:rPr>
              <a:t>syllabus.html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2126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dirty="0"/>
              <a:t>Course Assessments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A623A-F8EB-9CFD-0946-1162DC87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" y="1752600"/>
            <a:ext cx="8952313" cy="39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Final Letter Grade Calculation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E8C79-10D1-D224-9D1A-84B5C9CE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2590800" cy="518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B70A2-D04B-04F1-9E6C-CF8A75EFEA64}"/>
              </a:ext>
            </a:extLst>
          </p:cNvPr>
          <p:cNvSpPr txBox="1"/>
          <p:nvPr/>
        </p:nvSpPr>
        <p:spPr>
          <a:xfrm>
            <a:off x="3619502" y="1658958"/>
            <a:ext cx="49530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never curve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do not round grades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Up to 1% in extra credit points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A+ given to top 5% students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CC8FF-4601-495B-E64B-684B9F32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042" y="4100008"/>
            <a:ext cx="5645013" cy="25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9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20127</TotalTime>
  <Words>2897</Words>
  <Application>Microsoft Macintosh PowerPoint</Application>
  <PresentationFormat>On-screen Show (4:3)</PresentationFormat>
  <Paragraphs>456</Paragraphs>
  <Slides>63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Franklin Gothic Book</vt:lpstr>
      <vt:lpstr>Perpetua</vt:lpstr>
      <vt:lpstr>Source Sans Pro</vt:lpstr>
      <vt:lpstr>Wingdings</vt:lpstr>
      <vt:lpstr>Wingdings 2</vt:lpstr>
      <vt:lpstr>Equity</vt:lpstr>
      <vt:lpstr>CS 357 – Numerical Methods 1</vt:lpstr>
      <vt:lpstr>Meeting Mariana</vt:lpstr>
      <vt:lpstr>My research interests</vt:lpstr>
      <vt:lpstr>Meet Course Staff</vt:lpstr>
      <vt:lpstr>Get support</vt:lpstr>
      <vt:lpstr>PowerPoint Presentation</vt:lpstr>
      <vt:lpstr>Course Website - Syllabus</vt:lpstr>
      <vt:lpstr>Course Assessments</vt:lpstr>
      <vt:lpstr>Final Letter Grade Calculation </vt:lpstr>
      <vt:lpstr>Assessments (all in PrairieLearn)</vt:lpstr>
      <vt:lpstr>Pre-Lectures</vt:lpstr>
      <vt:lpstr>Homework</vt:lpstr>
      <vt:lpstr>Group Activity (Tuesdays)</vt:lpstr>
      <vt:lpstr>Study Hall (Thursdays)</vt:lpstr>
      <vt:lpstr>Machine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know about online vs in-person sections in CS 357?</vt:lpstr>
      <vt:lpstr>PowerPoint Presentation</vt:lpstr>
      <vt:lpstr>PowerPoint Presentation</vt:lpstr>
      <vt:lpstr>PowerPoint Presentation</vt:lpstr>
      <vt:lpstr>Introduction and “Big Idea”</vt:lpstr>
      <vt:lpstr>Numerical Methods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 day of classes…</vt:lpstr>
      <vt:lpstr>PowerPoint Presentation</vt:lpstr>
      <vt:lpstr>PowerPoint Presentation</vt:lpstr>
      <vt:lpstr>PowerPoint Presentation</vt:lpstr>
      <vt:lpstr>Collaborative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277</cp:revision>
  <cp:lastPrinted>2014-08-24T21:59:06Z</cp:lastPrinted>
  <dcterms:created xsi:type="dcterms:W3CDTF">2012-07-21T17:56:31Z</dcterms:created>
  <dcterms:modified xsi:type="dcterms:W3CDTF">2024-08-29T00:02:56Z</dcterms:modified>
</cp:coreProperties>
</file>